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9" r:id="rId3"/>
    <p:sldId id="292" r:id="rId4"/>
    <p:sldId id="258" r:id="rId5"/>
    <p:sldId id="285" r:id="rId6"/>
    <p:sldId id="260" r:id="rId7"/>
    <p:sldId id="261" r:id="rId8"/>
    <p:sldId id="262" r:id="rId9"/>
    <p:sldId id="263" r:id="rId10"/>
    <p:sldId id="281" r:id="rId11"/>
    <p:sldId id="294" r:id="rId12"/>
    <p:sldId id="265" r:id="rId13"/>
    <p:sldId id="267" r:id="rId14"/>
    <p:sldId id="266" r:id="rId15"/>
    <p:sldId id="269" r:id="rId16"/>
    <p:sldId id="280" r:id="rId17"/>
    <p:sldId id="282" r:id="rId18"/>
    <p:sldId id="270" r:id="rId19"/>
    <p:sldId id="275" r:id="rId20"/>
    <p:sldId id="283" r:id="rId21"/>
    <p:sldId id="284" r:id="rId22"/>
    <p:sldId id="276" r:id="rId23"/>
    <p:sldId id="272" r:id="rId24"/>
    <p:sldId id="290" r:id="rId25"/>
    <p:sldId id="291" r:id="rId26"/>
    <p:sldId id="286" r:id="rId27"/>
    <p:sldId id="287" r:id="rId28"/>
    <p:sldId id="288" r:id="rId29"/>
    <p:sldId id="289" r:id="rId30"/>
    <p:sldId id="277" r:id="rId31"/>
    <p:sldId id="296" r:id="rId32"/>
    <p:sldId id="293" r:id="rId33"/>
    <p:sldId id="279" r:id="rId34"/>
    <p:sldId id="271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u Takei" initials="RT" lastIdx="1" clrIdx="0">
    <p:extLst>
      <p:ext uri="{19B8F6BF-5375-455C-9EA6-DF929625EA0E}">
        <p15:presenceInfo xmlns:p15="http://schemas.microsoft.com/office/powerpoint/2012/main" userId="593a8f2fd65d2e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3609" autoAdjust="0"/>
  </p:normalViewPr>
  <p:slideViewPr>
    <p:cSldViewPr snapToGrid="0">
      <p:cViewPr varScale="1">
        <p:scale>
          <a:sx n="55" d="100"/>
          <a:sy n="55" d="100"/>
        </p:scale>
        <p:origin x="13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47D6F-7B12-4D0F-8379-E22E739896AE}" type="datetimeFigureOut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BB23A-BEA4-4AA3-BF90-56969DABEAE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587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Obesity</a:t>
            </a:r>
            <a:r>
              <a:rPr kumimoji="1" lang="en-US" altLang="ja-JP" baseline="0" dirty="0" smtClean="0"/>
              <a:t> is becoming more prevalent in the world, especially in first world countries.</a:t>
            </a:r>
          </a:p>
          <a:p>
            <a:r>
              <a:rPr kumimoji="1" lang="en-US" altLang="ja-JP" baseline="0" dirty="0" smtClean="0"/>
              <a:t>According to WHO, in 2014, 39% of the world population is overweight, and 11% of men and 15% of women are obese</a:t>
            </a:r>
          </a:p>
          <a:p>
            <a:r>
              <a:rPr kumimoji="1" lang="en-US" altLang="ja-JP" baseline="0" dirty="0" smtClean="0"/>
              <a:t>This equates to more than half a billion adults who are obese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47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Creighton et</a:t>
            </a:r>
            <a:r>
              <a:rPr kumimoji="1" lang="en-US" altLang="ja-JP" baseline="0" dirty="0" smtClean="0"/>
              <a:t> al dataset have BMI information of the samples, so able to see if </a:t>
            </a:r>
            <a:r>
              <a:rPr kumimoji="1" lang="en-US" altLang="ja-JP" baseline="0" dirty="0" err="1" smtClean="0"/>
              <a:t>metagene</a:t>
            </a:r>
            <a:r>
              <a:rPr kumimoji="1" lang="en-US" altLang="ja-JP" baseline="0" dirty="0" smtClean="0"/>
              <a:t> correlates with BMI information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492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448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9643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Obesity</a:t>
            </a:r>
            <a:r>
              <a:rPr kumimoji="1" lang="en-US" altLang="ja-JP" baseline="0" dirty="0" smtClean="0"/>
              <a:t> is becoming more prevalent in the world, especially in first world countries.</a:t>
            </a:r>
          </a:p>
          <a:p>
            <a:r>
              <a:rPr kumimoji="1" lang="en-US" altLang="ja-JP" baseline="0" dirty="0" smtClean="0"/>
              <a:t>According to WHO, in 2014, 39% of the world population is overweight, and 11% of men and 15% of women are obese</a:t>
            </a:r>
          </a:p>
          <a:p>
            <a:r>
              <a:rPr kumimoji="1" lang="en-US" altLang="ja-JP" baseline="0" dirty="0" smtClean="0"/>
              <a:t>This equates to more than half a billion adults who are obese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5587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means that more</a:t>
            </a:r>
            <a:r>
              <a:rPr kumimoji="1" lang="en-US" altLang="ja-JP" baseline="0" dirty="0" smtClean="0"/>
              <a:t> people are getting obese, and when they get cancer, they will have poor prognosis and progress through cancer faster.</a:t>
            </a:r>
          </a:p>
          <a:p>
            <a:r>
              <a:rPr kumimoji="1" lang="en-US" altLang="ja-JP" baseline="0" dirty="0" smtClean="0"/>
              <a:t>This will become a big problem in the future and need a good way to treat obese population effectively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8989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Previous studies</a:t>
            </a:r>
            <a:r>
              <a:rPr kumimoji="1" lang="en-US" altLang="ja-JP" baseline="0" dirty="0" smtClean="0"/>
              <a:t> have shown obesity-specific gene signatures in breast cancers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2737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Previous studies have shown that</a:t>
            </a:r>
            <a:r>
              <a:rPr kumimoji="1" lang="en-US" altLang="ja-JP" baseline="0" dirty="0" smtClean="0"/>
              <a:t> there are genetic signatures common in multiple cancer types.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010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ja-JP" dirty="0" smtClean="0"/>
              <a:t>Is</a:t>
            </a:r>
            <a:r>
              <a:rPr kumimoji="1" lang="en-US" altLang="ja-JP" baseline="0" dirty="0" smtClean="0"/>
              <a:t> there any relationship between BMI and genetic signatures that has been previously presented </a:t>
            </a:r>
          </a:p>
          <a:p>
            <a:pPr marL="228600" indent="-228600">
              <a:buAutoNum type="arabicPeriod"/>
            </a:pPr>
            <a:r>
              <a:rPr kumimoji="1" lang="en-US" altLang="ja-JP" baseline="0" dirty="0" smtClean="0"/>
              <a:t>Find genes that are differentially expressed in </a:t>
            </a:r>
            <a:r>
              <a:rPr kumimoji="1" lang="en-US" altLang="ja-JP" baseline="0" dirty="0" err="1" smtClean="0"/>
              <a:t>tumours</a:t>
            </a:r>
            <a:r>
              <a:rPr kumimoji="1" lang="en-US" altLang="ja-JP" baseline="0" dirty="0" smtClean="0"/>
              <a:t> from obese samples in </a:t>
            </a:r>
            <a:r>
              <a:rPr kumimoji="1" lang="en-US" altLang="ja-JP" baseline="0" dirty="0" smtClean="0"/>
              <a:t>different cancer types, and then investigate whether these genes are involved in similar pathways or not</a:t>
            </a:r>
            <a:r>
              <a:rPr kumimoji="1" lang="ja-JP" altLang="en-US" baseline="0" dirty="0" smtClean="0"/>
              <a:t> </a:t>
            </a:r>
            <a:r>
              <a:rPr kumimoji="1" lang="en-US" altLang="ja-JP" baseline="0" dirty="0" smtClean="0"/>
              <a:t>(then you’re able to provide common obesity-specific pathways to target for therapy)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401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518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RMA = normalization</a:t>
            </a:r>
            <a:r>
              <a:rPr kumimoji="1" lang="en-US" altLang="ja-JP" baseline="0" dirty="0" smtClean="0"/>
              <a:t> method to account for the inter-array variability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2349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No BMI information was available,</a:t>
            </a:r>
            <a:r>
              <a:rPr kumimoji="1" lang="en-US" altLang="ja-JP" baseline="0" dirty="0" smtClean="0"/>
              <a:t> so we couldn’t validate whether SVD gave the same results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BB23A-BEA4-4AA3-BF90-56969DABEAE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779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kumimoji="1" lang="en-US" altLang="ja-JP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 smtClean="0"/>
              <a:t>Click to edit Master subtitle style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6396-35C2-4B4C-87ED-A1A1DE15B481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/>
              <a:t>Riku Takei, BMI and Cancer, Committee Meeting 2015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068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6B94B-D979-4E9A-A453-DBB8B329361C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Riku Takei, BMI and Cancer, Research Society Meeting 2015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788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A2E7A-8F53-43F9-98B3-24144C08DB19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Riku Takei, BMI and Cancer, Research Society Meeting 2015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2644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E450B-8FBE-4BFF-8F27-A0D17D3BD3FF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/>
              <a:t>Riku Takei, BMI and Cancer, Committee Meeting 2015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917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C41F-E6E2-42CB-84B5-B2F87D98E0F5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/>
              <a:t>Riku Takei, BMI and Cancer, Committee Meeting 2015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443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kumimoji="1" lang="en-US" altLang="ja-JP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61696-271A-40D9-932A-3E97036F5439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/>
              <a:t>Riku Takei, BMI and Cancer, Committee Meeting 2015</a:t>
            </a:r>
            <a:endParaRPr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93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ACE7-F2CD-46DC-8816-95D08E037908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Riku Takei, BMI and Cancer, Research Society Meeting 2015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2881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52A3-E02E-4340-A61A-FE8D2A74201A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dirty="0" smtClean="0"/>
              <a:t>Riku Takei, BMI and Cancer, Committee Meeting 2015</a:t>
            </a:r>
            <a:endParaRPr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115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217F8-3036-40FD-9F83-BF2A5579C27C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Riku Takei, BMI and Cancer, Research Society Meeting 2015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3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440-FB9E-4B6B-BF17-39911F5D43E3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Riku Takei, BMI and Cancer, Research Society Meeting 2015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046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97431-92C4-4CD9-B1DB-343E52C5FCDB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Riku Takei, BMI and Cancer, Research Society Meeting 2015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5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92800"/>
            <a:ext cx="12192000" cy="965200"/>
          </a:xfrm>
          <a:prstGeom prst="rect">
            <a:avLst/>
          </a:prstGeom>
          <a:solidFill>
            <a:srgbClr val="001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dirty="0" smtClean="0"/>
              <a:t>Click to edit Master text styles</a:t>
            </a:r>
          </a:p>
          <a:p>
            <a:pPr lvl="1"/>
            <a:r>
              <a:rPr kumimoji="1" lang="en-US" altLang="ja-JP" dirty="0" smtClean="0"/>
              <a:t>Second level</a:t>
            </a:r>
          </a:p>
          <a:p>
            <a:pPr lvl="2"/>
            <a:r>
              <a:rPr kumimoji="1" lang="en-US" altLang="ja-JP" dirty="0" smtClean="0"/>
              <a:t>Third level</a:t>
            </a:r>
          </a:p>
          <a:p>
            <a:pPr lvl="3"/>
            <a:r>
              <a:rPr kumimoji="1" lang="en-US" altLang="ja-JP" dirty="0" smtClean="0"/>
              <a:t>Fourth level</a:t>
            </a:r>
          </a:p>
          <a:p>
            <a:pPr lvl="4"/>
            <a:r>
              <a:rPr kumimoji="1" lang="en-US" altLang="ja-JP" dirty="0" smtClean="0"/>
              <a:t>Fifth level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29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9361A-D86B-4AC0-879E-A03F18630E14}" type="datetime1">
              <a:rPr kumimoji="1" lang="ja-JP" altLang="en-US" smtClean="0"/>
              <a:t>2015/10/21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97600" y="6229350"/>
            <a:ext cx="568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ja-JP" dirty="0" smtClean="0"/>
              <a:t>Riku Takei, BMI and Cancer, Committee Meeting 2015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1200" y="6229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C4505-9236-4AF1-8534-C4B6F921E43C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" y="5997262"/>
            <a:ext cx="1524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1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alibri Light" panose="020F0302020204030204" pitchFamily="34" charset="0"/>
        <a:buChar char="—"/>
        <a:defRPr kumimoji="1"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alibri Light" panose="020F0302020204030204" pitchFamily="34" charset="0"/>
        <a:buChar char="—"/>
        <a:defRPr kumimoji="1"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alibri Light" panose="020F0302020204030204" pitchFamily="34" charset="0"/>
        <a:buChar char="—"/>
        <a:defRPr kumimoji="1"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alibri Light" panose="020F0302020204030204" pitchFamily="34" charset="0"/>
        <a:buChar char="—"/>
        <a:defRPr kumimoji="1"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alibri Light" panose="020F0302020204030204" pitchFamily="34" charset="0"/>
        <a:buChar char="—"/>
        <a:defRPr kumimoji="1"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bs.twimg.com/profile_images/467327840174616577/PXOnw28U.png" TargetMode="External"/><Relationship Id="rId4" Type="http://schemas.openxmlformats.org/officeDocument/2006/relationships/hyperlink" Target="https://icgc.org/files/ICGC_Logo_eng_large.jp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ancergenome.nih.gov/" TargetMode="External"/><Relationship Id="rId2" Type="http://schemas.openxmlformats.org/officeDocument/2006/relationships/hyperlink" Target="https://icgc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pps.who.int/bmi/index.jsp" TargetMode="External"/><Relationship Id="rId5" Type="http://schemas.openxmlformats.org/officeDocument/2006/relationships/hyperlink" Target="http://www.who.int/nmh/publications/ncd-status-report-2014/en/" TargetMode="External"/><Relationship Id="rId4" Type="http://schemas.openxmlformats.org/officeDocument/2006/relationships/hyperlink" Target="http://www.ncbi.nlm.nih.gov/ge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bs.twimg.com/profile_images/467327840174616577/PXOnw28U.png" TargetMode="External"/><Relationship Id="rId4" Type="http://schemas.openxmlformats.org/officeDocument/2006/relationships/hyperlink" Target="https://icgc.org/files/ICGC_Logo_eng_large.jp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en-US" altLang="ja-JP" dirty="0" smtClean="0"/>
              <a:t>Body Mass Index and Pathway Dysregulation in Cancer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Riku Takei (MSc)</a:t>
            </a:r>
          </a:p>
          <a:p>
            <a:pPr algn="ctr"/>
            <a:r>
              <a:rPr lang="en-US" altLang="ja-JP" dirty="0" smtClean="0"/>
              <a:t>Supervisor: Assoc. Prof. </a:t>
            </a:r>
            <a:r>
              <a:rPr lang="en-US" altLang="ja-JP" dirty="0" err="1" smtClean="0"/>
              <a:t>Mik</a:t>
            </a:r>
            <a:r>
              <a:rPr lang="en-US" altLang="ja-JP" dirty="0" smtClean="0"/>
              <a:t> Black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90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Clinical Data with Patient BMI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Out of 33 cancer types, 14 types had both height and weight data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 smtClean="0"/>
              <a:t>UCEC has the highest number of samples available</a:t>
            </a:r>
            <a:endParaRPr kumimoji="1" lang="ja-JP" alt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02455527"/>
              </p:ext>
            </p:extLst>
          </p:nvPr>
        </p:nvGraphicFramePr>
        <p:xfrm>
          <a:off x="7246620" y="1825625"/>
          <a:ext cx="4107328" cy="38410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26832"/>
                <a:gridCol w="1026832"/>
                <a:gridCol w="1026832"/>
                <a:gridCol w="1026832"/>
              </a:tblGrid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BLCA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349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LIHC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332</a:t>
                      </a:r>
                      <a:endParaRPr kumimoji="1" lang="ja-JP" altLang="en-US" dirty="0"/>
                    </a:p>
                  </a:txBody>
                  <a:tcPr marL="100087" marR="100087"/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CESC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262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READ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75</a:t>
                      </a:r>
                      <a:endParaRPr kumimoji="1" lang="ja-JP" altLang="en-US" dirty="0"/>
                    </a:p>
                  </a:txBody>
                  <a:tcPr marL="100087" marR="100087"/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CHOL</a:t>
                      </a:r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35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SKCM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249</a:t>
                      </a:r>
                      <a:endParaRPr kumimoji="1" lang="ja-JP" altLang="en-US" dirty="0"/>
                    </a:p>
                  </a:txBody>
                  <a:tcPr marL="100087" marR="100087"/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COAD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229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THYM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100</a:t>
                      </a:r>
                      <a:endParaRPr kumimoji="1" lang="ja-JP" altLang="en-US" dirty="0"/>
                    </a:p>
                  </a:txBody>
                  <a:tcPr marL="100087" marR="100087"/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DLBC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47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UCEC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512</a:t>
                      </a:r>
                      <a:endParaRPr kumimoji="1" lang="ja-JP" altLang="en-US" dirty="0"/>
                    </a:p>
                  </a:txBody>
                  <a:tcPr marL="100087" marR="100087"/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ESCA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174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UCS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52</a:t>
                      </a:r>
                      <a:endParaRPr kumimoji="1" lang="ja-JP" altLang="en-US" dirty="0"/>
                    </a:p>
                  </a:txBody>
                  <a:tcPr marL="100087" marR="100087"/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KIRP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157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UVM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53</a:t>
                      </a:r>
                      <a:endParaRPr kumimoji="1" lang="ja-JP" altLang="en-US" dirty="0"/>
                    </a:p>
                  </a:txBody>
                  <a:tcPr marL="100087" marR="100087"/>
                </a:tc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Riku Takei, BMI and Cancer, Committee Meeting 2015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59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RNA-</a:t>
            </a:r>
            <a:r>
              <a:rPr lang="en-US" altLang="ja-JP" dirty="0" err="1"/>
              <a:t>seq</a:t>
            </a:r>
            <a:r>
              <a:rPr lang="en-US" altLang="ja-JP" dirty="0"/>
              <a:t> DATA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Out of 14 cancer types, RNA-</a:t>
            </a:r>
            <a:r>
              <a:rPr lang="en-US" altLang="ja-JP" dirty="0" err="1"/>
              <a:t>seq</a:t>
            </a:r>
            <a:r>
              <a:rPr lang="en-US" altLang="ja-JP" dirty="0"/>
              <a:t> data was available for 8 cancer types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RNA-</a:t>
            </a:r>
            <a:r>
              <a:rPr lang="en-US" altLang="ja-JP" dirty="0" err="1"/>
              <a:t>seq</a:t>
            </a:r>
            <a:r>
              <a:rPr lang="en-US" altLang="ja-JP" dirty="0"/>
              <a:t> data was downloaded from the ICGC database</a:t>
            </a:r>
            <a:endParaRPr lang="ja-JP" alt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14665162"/>
              </p:ext>
            </p:extLst>
          </p:nvPr>
        </p:nvGraphicFramePr>
        <p:xfrm>
          <a:off x="7246620" y="1825625"/>
          <a:ext cx="4107328" cy="38410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26832"/>
                <a:gridCol w="1026832"/>
                <a:gridCol w="1026832"/>
                <a:gridCol w="1026832"/>
              </a:tblGrid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BLCA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349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LIHC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332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CESC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262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READ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75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CHOL</a:t>
                      </a:r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35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SKCM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249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COAD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229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THYM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100</a:t>
                      </a:r>
                      <a:endParaRPr kumimoji="1" lang="ja-JP" altLang="en-US" dirty="0"/>
                    </a:p>
                  </a:txBody>
                  <a:tcPr marL="100087" marR="100087"/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DLBC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47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UCEC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512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ESCA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174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UCS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52</a:t>
                      </a:r>
                      <a:endParaRPr kumimoji="1" lang="ja-JP" altLang="en-US" dirty="0"/>
                    </a:p>
                  </a:txBody>
                  <a:tcPr marL="100087" marR="100087"/>
                </a:tc>
              </a:tr>
              <a:tr h="548725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KIRP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157</a:t>
                      </a:r>
                      <a:endParaRPr kumimoji="1" lang="ja-JP" altLang="en-US" dirty="0"/>
                    </a:p>
                  </a:txBody>
                  <a:tcPr marL="100087" marR="100087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UVM</a:t>
                      </a:r>
                      <a:endParaRPr kumimoji="1" lang="ja-JP" altLang="en-US" dirty="0"/>
                    </a:p>
                  </a:txBody>
                  <a:tcPr marL="100087" marR="100087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53</a:t>
                      </a:r>
                      <a:endParaRPr kumimoji="1" lang="ja-JP" altLang="en-US" dirty="0"/>
                    </a:p>
                  </a:txBody>
                  <a:tcPr marL="100087" marR="100087"/>
                </a:tc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Riku Takei, BMI and Cancer, Committee Meeting 2015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309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Data Processing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ICGC file format is terrible: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One sample with 20501 genes, then another sample, and so on…</a:t>
            </a:r>
          </a:p>
          <a:p>
            <a:pPr lvl="1"/>
            <a:endParaRPr lang="en-US" altLang="ja-JP" dirty="0" smtClean="0"/>
          </a:p>
          <a:p>
            <a:pPr marL="0" indent="0">
              <a:buNone/>
            </a:pPr>
            <a:r>
              <a:rPr lang="en-US" altLang="ja-JP" dirty="0"/>
              <a:t>For each cancer type, the data was processed into a matrix</a:t>
            </a:r>
          </a:p>
          <a:p>
            <a:pPr lvl="1"/>
            <a:r>
              <a:rPr lang="en-US" altLang="ja-JP" dirty="0" smtClean="0"/>
              <a:t>X samples by 20501 genes</a:t>
            </a:r>
            <a:endParaRPr kumimoji="1" lang="en-US" altLang="ja-JP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7" t="1" b="23503"/>
          <a:stretch/>
        </p:blipFill>
        <p:spPr>
          <a:xfrm>
            <a:off x="6223378" y="1690688"/>
            <a:ext cx="5344241" cy="3343822"/>
          </a:xfrm>
        </p:spPr>
      </p:pic>
    </p:spTree>
    <p:extLst>
      <p:ext uri="{BB962C8B-B14F-4D97-AF65-F5344CB8AC3E}">
        <p14:creationId xmlns:p14="http://schemas.microsoft.com/office/powerpoint/2010/main" val="381772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Data </a:t>
            </a:r>
            <a:r>
              <a:rPr kumimoji="1" lang="en-US" altLang="ja-JP" dirty="0" err="1" smtClean="0"/>
              <a:t>Standardisation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27125" cy="3930650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All of the cancer types were logged </a:t>
            </a:r>
            <a:r>
              <a:rPr lang="en-US" altLang="ja-JP" dirty="0" smtClean="0"/>
              <a:t>(</a:t>
            </a:r>
            <a:r>
              <a:rPr lang="en-US" altLang="ja-JP" dirty="0"/>
              <a:t>base 10</a:t>
            </a:r>
            <a:r>
              <a:rPr lang="en-US" altLang="ja-JP" dirty="0" smtClean="0"/>
              <a:t>)</a:t>
            </a: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Data was standardized so </a:t>
            </a:r>
            <a:r>
              <a:rPr lang="en-US" altLang="ja-JP" dirty="0"/>
              <a:t>that each gene had a mean = 0 and SD = 1</a:t>
            </a:r>
            <a:endParaRPr lang="ja-JP" altLang="en-US" dirty="0"/>
          </a:p>
          <a:p>
            <a:pPr lvl="1"/>
            <a:r>
              <a:rPr kumimoji="1" lang="en-US" altLang="ja-JP" dirty="0" smtClean="0"/>
              <a:t>Account for genes with extremely low/high read counts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61" y="1690688"/>
            <a:ext cx="4375431" cy="39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6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Singular Value Decomposition (SVD)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Each sample needs a “score” that represents the overall expression of the whole gene set in the data (e.g. 799 gene probes in Creighton </a:t>
            </a:r>
            <a:r>
              <a:rPr kumimoji="1" lang="en-US" altLang="ja-JP" i="1" dirty="0" smtClean="0"/>
              <a:t>et al.</a:t>
            </a:r>
            <a:r>
              <a:rPr kumimoji="1" lang="en-US" altLang="ja-JP" dirty="0" smtClean="0"/>
              <a:t> data)</a:t>
            </a:r>
          </a:p>
          <a:p>
            <a:pPr lvl="1"/>
            <a:r>
              <a:rPr lang="en-US" altLang="ja-JP" dirty="0" smtClean="0"/>
              <a:t>Don’t want to make a single graph with 799 dimensions…</a:t>
            </a:r>
          </a:p>
          <a:p>
            <a:pPr lvl="1"/>
            <a:endParaRPr lang="en-US" altLang="ja-JP" dirty="0"/>
          </a:p>
          <a:p>
            <a:pPr marL="0" indent="0">
              <a:buNone/>
            </a:pPr>
            <a:r>
              <a:rPr kumimoji="1" lang="en-US" altLang="ja-JP" dirty="0" smtClean="0"/>
              <a:t>SVD allows you to squash the expression data into a single ‘</a:t>
            </a:r>
            <a:r>
              <a:rPr kumimoji="1" lang="en-US" altLang="ja-JP" dirty="0" err="1" smtClean="0"/>
              <a:t>metagene</a:t>
            </a:r>
            <a:r>
              <a:rPr kumimoji="1" lang="en-US" altLang="ja-JP" dirty="0" smtClean="0"/>
              <a:t>’ that represents the overall gene expression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179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Example/Re-production – Creighton </a:t>
            </a:r>
            <a:r>
              <a:rPr kumimoji="1" lang="en-US" altLang="ja-JP" i="1" dirty="0" smtClean="0"/>
              <a:t>et al. </a:t>
            </a:r>
            <a:r>
              <a:rPr lang="en-US" altLang="ja-JP" dirty="0" smtClean="0"/>
              <a:t>(2012)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59400" cy="3930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103 samples with 799 gene probes (695 unique genes)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en-US" altLang="ja-JP" dirty="0" err="1" smtClean="0"/>
              <a:t>Normalised</a:t>
            </a:r>
            <a:r>
              <a:rPr kumimoji="1" lang="en-US" altLang="ja-JP" dirty="0" smtClean="0"/>
              <a:t> the data using RMA normalization method </a:t>
            </a:r>
            <a:r>
              <a:rPr kumimoji="1" lang="en-US" altLang="ja-JP" dirty="0" smtClean="0"/>
              <a:t>(</a:t>
            </a:r>
            <a:r>
              <a:rPr kumimoji="1" lang="en-US" altLang="ja-JP" dirty="0" err="1" smtClean="0"/>
              <a:t>affy</a:t>
            </a:r>
            <a:r>
              <a:rPr kumimoji="1" lang="en-US" altLang="ja-JP" dirty="0" smtClean="0"/>
              <a:t> package</a:t>
            </a:r>
            <a:r>
              <a:rPr kumimoji="1" lang="en-US" altLang="ja-JP" dirty="0" smtClean="0"/>
              <a:t>)</a:t>
            </a: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Metagene</a:t>
            </a:r>
            <a:r>
              <a:rPr lang="en-US" altLang="ja-JP" dirty="0" smtClean="0"/>
              <a:t> obtained from SVD using 695 genes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47" y="1690689"/>
            <a:ext cx="4162954" cy="381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5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Creighton </a:t>
            </a:r>
            <a:r>
              <a:rPr kumimoji="1" lang="en-US" altLang="ja-JP" i="1" dirty="0" smtClean="0"/>
              <a:t>et al. </a:t>
            </a:r>
            <a:r>
              <a:rPr lang="en-US" altLang="ja-JP" dirty="0" err="1" smtClean="0"/>
              <a:t>Metagene</a:t>
            </a:r>
            <a:r>
              <a:rPr lang="en-US" altLang="ja-JP" dirty="0" smtClean="0"/>
              <a:t> Correlates with Body Mass Index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70" y="1324493"/>
            <a:ext cx="4675859" cy="4675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2742"/>
            <a:ext cx="4719363" cy="47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3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Creighton </a:t>
            </a:r>
            <a:r>
              <a:rPr kumimoji="1" lang="en-US" altLang="ja-JP" i="1" dirty="0" smtClean="0"/>
              <a:t>et al. </a:t>
            </a:r>
            <a:r>
              <a:rPr lang="en-US" altLang="ja-JP" dirty="0" err="1" smtClean="0"/>
              <a:t>Metagene</a:t>
            </a:r>
            <a:r>
              <a:rPr lang="en-US" altLang="ja-JP" dirty="0" smtClean="0"/>
              <a:t> Correlates with Body Mass Index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6093"/>
            <a:ext cx="4650336" cy="4650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49" y="1249178"/>
            <a:ext cx="4667251" cy="46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Transformation Matrix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ja-JP" dirty="0" smtClean="0"/>
                  <a:t>Singular Value Decomposition of a dataset X gives: 	</a:t>
                </a:r>
              </a:p>
              <a:p>
                <a:pPr marL="0" indent="0">
                  <a:buNone/>
                </a:pPr>
                <a:r>
                  <a:rPr lang="en-US" altLang="ja-JP" dirty="0" smtClean="0"/>
                  <a:t>					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𝑈𝐷𝑉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kumimoji="1" lang="en-US" altLang="ja-JP" dirty="0" smtClean="0"/>
                  <a:t>Rearranging this equation gives: 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en-US" altLang="ja-JP" dirty="0" smtClean="0"/>
              </a:p>
              <a:p>
                <a:pPr marL="0" indent="0">
                  <a:buNone/>
                </a:pPr>
                <a:r>
                  <a:rPr kumimoji="1" lang="en-US" altLang="ja-JP" dirty="0" smtClean="0"/>
                  <a:t>Where </a:t>
                </a:r>
                <a:r>
                  <a:rPr lang="en-US" altLang="ja-JP" dirty="0"/>
                  <a:t>D</a:t>
                </a:r>
                <a:r>
                  <a:rPr lang="en-US" altLang="ja-JP" baseline="30000" dirty="0"/>
                  <a:t>-1</a:t>
                </a:r>
                <a:r>
                  <a:rPr kumimoji="1" lang="en-US" altLang="ja-JP" dirty="0" smtClean="0"/>
                  <a:t>U’ is the transformation matrix and V’ is the </a:t>
                </a:r>
                <a:r>
                  <a:rPr kumimoji="1" lang="en-US" altLang="ja-JP" dirty="0" err="1" smtClean="0"/>
                  <a:t>metagene</a:t>
                </a:r>
                <a:endParaRPr kumimoji="1" lang="en-US" altLang="ja-JP" dirty="0" smtClean="0"/>
              </a:p>
              <a:p>
                <a:pPr lvl="1"/>
                <a:r>
                  <a:rPr lang="en-US" altLang="ja-JP" dirty="0" smtClean="0"/>
                  <a:t>Can be applied to other datasets to get a </a:t>
                </a:r>
                <a:r>
                  <a:rPr lang="en-US" altLang="ja-JP" dirty="0" err="1" smtClean="0"/>
                  <a:t>metagene</a:t>
                </a:r>
                <a:r>
                  <a:rPr lang="en-US" altLang="ja-JP" dirty="0" smtClean="0"/>
                  <a:t> of that dataset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1804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 – Bladder Cancer (BLCA)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88" y="1359090"/>
            <a:ext cx="4502624" cy="4502624"/>
          </a:xfrm>
          <a:prstGeom prst="rect">
            <a:avLst/>
          </a:prstGeom>
        </p:spPr>
      </p:pic>
      <p:sp useBgFill="1">
        <p:nvSpPr>
          <p:cNvPr id="5" name="TextBox 4"/>
          <p:cNvSpPr txBox="1"/>
          <p:nvPr/>
        </p:nvSpPr>
        <p:spPr>
          <a:xfrm>
            <a:off x="5994400" y="1502006"/>
            <a:ext cx="9124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Bladder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222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651" t="21408" r="24791" b="20942"/>
          <a:stretch/>
        </p:blipFill>
        <p:spPr>
          <a:xfrm>
            <a:off x="2481224" y="1690688"/>
            <a:ext cx="7229552" cy="35742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4492" y="5377832"/>
            <a:ext cx="125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WHO, 2014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363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 – Other Cancer Types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90" y="1367301"/>
            <a:ext cx="2083878" cy="2083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17" y="3575234"/>
            <a:ext cx="2096555" cy="2096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85" y="1367301"/>
            <a:ext cx="2207933" cy="2207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484" y="3515390"/>
            <a:ext cx="2207933" cy="2207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16" y="1478678"/>
            <a:ext cx="2096556" cy="2096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661" y="3604888"/>
            <a:ext cx="2040866" cy="20408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972" y="1367301"/>
            <a:ext cx="2207931" cy="2207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990" y="3639445"/>
            <a:ext cx="2083878" cy="2083878"/>
          </a:xfrm>
          <a:prstGeom prst="rect">
            <a:avLst/>
          </a:prstGeom>
        </p:spPr>
      </p:pic>
      <p:sp useBgFill="1">
        <p:nvSpPr>
          <p:cNvPr id="12" name="TextBox 11"/>
          <p:cNvSpPr txBox="1"/>
          <p:nvPr/>
        </p:nvSpPr>
        <p:spPr>
          <a:xfrm>
            <a:off x="2458796" y="1360529"/>
            <a:ext cx="9124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Bladder</a:t>
            </a:r>
            <a:endParaRPr kumimoji="1" lang="ja-JP" altLang="en-US" dirty="0"/>
          </a:p>
        </p:txBody>
      </p:sp>
      <p:sp useBgFill="1">
        <p:nvSpPr>
          <p:cNvPr id="13" name="TextBox 12"/>
          <p:cNvSpPr txBox="1"/>
          <p:nvPr/>
        </p:nvSpPr>
        <p:spPr>
          <a:xfrm>
            <a:off x="4727317" y="1389557"/>
            <a:ext cx="90197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Rectum</a:t>
            </a:r>
            <a:endParaRPr kumimoji="1" lang="ja-JP" altLang="en-US" sz="2800" dirty="0"/>
          </a:p>
        </p:txBody>
      </p:sp>
      <p:sp useBgFill="1">
        <p:nvSpPr>
          <p:cNvPr id="14" name="TextBox 13"/>
          <p:cNvSpPr txBox="1"/>
          <p:nvPr/>
        </p:nvSpPr>
        <p:spPr>
          <a:xfrm>
            <a:off x="6676050" y="1455873"/>
            <a:ext cx="13344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Endometrial</a:t>
            </a:r>
            <a:endParaRPr kumimoji="1" lang="ja-JP" altLang="en-US" dirty="0"/>
          </a:p>
        </p:txBody>
      </p:sp>
      <p:sp useBgFill="1">
        <p:nvSpPr>
          <p:cNvPr id="15" name="TextBox 14"/>
          <p:cNvSpPr txBox="1"/>
          <p:nvPr/>
        </p:nvSpPr>
        <p:spPr>
          <a:xfrm>
            <a:off x="9067839" y="1440144"/>
            <a:ext cx="7264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Colon</a:t>
            </a:r>
            <a:endParaRPr kumimoji="1" lang="ja-JP" altLang="en-US" dirty="0"/>
          </a:p>
        </p:txBody>
      </p:sp>
      <p:sp useBgFill="1">
        <p:nvSpPr>
          <p:cNvPr id="16" name="TextBox 15"/>
          <p:cNvSpPr txBox="1"/>
          <p:nvPr/>
        </p:nvSpPr>
        <p:spPr>
          <a:xfrm>
            <a:off x="2255599" y="3661450"/>
            <a:ext cx="18226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Kidney (papillary)</a:t>
            </a:r>
            <a:endParaRPr kumimoji="1" lang="ja-JP" altLang="en-US" dirty="0"/>
          </a:p>
        </p:txBody>
      </p:sp>
      <p:sp useBgFill="1">
        <p:nvSpPr>
          <p:cNvPr id="17" name="TextBox 16"/>
          <p:cNvSpPr txBox="1"/>
          <p:nvPr/>
        </p:nvSpPr>
        <p:spPr>
          <a:xfrm>
            <a:off x="4894668" y="3597952"/>
            <a:ext cx="56938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Skin</a:t>
            </a:r>
            <a:endParaRPr kumimoji="1" lang="ja-JP" altLang="en-US" dirty="0"/>
          </a:p>
        </p:txBody>
      </p:sp>
      <p:sp useBgFill="1">
        <p:nvSpPr>
          <p:cNvPr id="18" name="TextBox 17"/>
          <p:cNvSpPr txBox="1"/>
          <p:nvPr/>
        </p:nvSpPr>
        <p:spPr>
          <a:xfrm>
            <a:off x="6978792" y="3637681"/>
            <a:ext cx="6328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Liver</a:t>
            </a:r>
            <a:endParaRPr kumimoji="1" lang="ja-JP" altLang="en-US" dirty="0"/>
          </a:p>
        </p:txBody>
      </p:sp>
      <p:sp useBgFill="1">
        <p:nvSpPr>
          <p:cNvPr id="19" name="TextBox 18"/>
          <p:cNvSpPr txBox="1"/>
          <p:nvPr/>
        </p:nvSpPr>
        <p:spPr>
          <a:xfrm>
            <a:off x="8835614" y="3634025"/>
            <a:ext cx="20780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Cervical (squamous)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86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Results – Bladder Cancer (BLCA)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69" y="1286242"/>
            <a:ext cx="4538662" cy="4538662"/>
          </a:xfrm>
          <a:prstGeom prst="rect">
            <a:avLst/>
          </a:prstGeom>
        </p:spPr>
      </p:pic>
      <p:sp useBgFill="1">
        <p:nvSpPr>
          <p:cNvPr id="6" name="TextBox 5"/>
          <p:cNvSpPr txBox="1"/>
          <p:nvPr/>
        </p:nvSpPr>
        <p:spPr>
          <a:xfrm>
            <a:off x="5776688" y="1400408"/>
            <a:ext cx="9124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Bladder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088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Results – Other Cancer Types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347" y="3827489"/>
            <a:ext cx="2090170" cy="2090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346" y="1412214"/>
            <a:ext cx="2162245" cy="2162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7" y="1412214"/>
            <a:ext cx="2162245" cy="2162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22" y="1471017"/>
            <a:ext cx="2162245" cy="21622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569" y="3781100"/>
            <a:ext cx="2090170" cy="2090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21" y="1462701"/>
            <a:ext cx="2162245" cy="21622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3" y="3797823"/>
            <a:ext cx="2090170" cy="2090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22" y="3781099"/>
            <a:ext cx="2090170" cy="2090170"/>
          </a:xfrm>
          <a:prstGeom prst="rect">
            <a:avLst/>
          </a:prstGeom>
        </p:spPr>
      </p:pic>
      <p:sp useBgFill="1">
        <p:nvSpPr>
          <p:cNvPr id="3" name="TextBox 2"/>
          <p:cNvSpPr txBox="1"/>
          <p:nvPr/>
        </p:nvSpPr>
        <p:spPr>
          <a:xfrm>
            <a:off x="1396918" y="1239939"/>
            <a:ext cx="9124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Bladder</a:t>
            </a:r>
            <a:endParaRPr kumimoji="1" lang="ja-JP" altLang="en-US" dirty="0"/>
          </a:p>
        </p:txBody>
      </p:sp>
      <p:sp useBgFill="1">
        <p:nvSpPr>
          <p:cNvPr id="14" name="TextBox 13"/>
          <p:cNvSpPr txBox="1"/>
          <p:nvPr/>
        </p:nvSpPr>
        <p:spPr>
          <a:xfrm>
            <a:off x="3870150" y="1278039"/>
            <a:ext cx="18226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Kidney (papillary)</a:t>
            </a:r>
            <a:endParaRPr kumimoji="1" lang="ja-JP" altLang="en-US" dirty="0"/>
          </a:p>
        </p:txBody>
      </p:sp>
      <p:sp useBgFill="1">
        <p:nvSpPr>
          <p:cNvPr id="15" name="TextBox 14"/>
          <p:cNvSpPr txBox="1"/>
          <p:nvPr/>
        </p:nvSpPr>
        <p:spPr>
          <a:xfrm>
            <a:off x="6370153" y="1321356"/>
            <a:ext cx="20780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Cervical (squamous)</a:t>
            </a:r>
            <a:endParaRPr kumimoji="1" lang="ja-JP" altLang="en-US" dirty="0"/>
          </a:p>
        </p:txBody>
      </p:sp>
      <p:sp useBgFill="1">
        <p:nvSpPr>
          <p:cNvPr id="16" name="TextBox 15"/>
          <p:cNvSpPr txBox="1"/>
          <p:nvPr/>
        </p:nvSpPr>
        <p:spPr>
          <a:xfrm>
            <a:off x="9401866" y="1239939"/>
            <a:ext cx="13344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Endometrial</a:t>
            </a:r>
            <a:endParaRPr kumimoji="1" lang="ja-JP" altLang="en-US" dirty="0"/>
          </a:p>
        </p:txBody>
      </p:sp>
      <p:sp useBgFill="1">
        <p:nvSpPr>
          <p:cNvPr id="17" name="TextBox 16"/>
          <p:cNvSpPr txBox="1"/>
          <p:nvPr/>
        </p:nvSpPr>
        <p:spPr>
          <a:xfrm>
            <a:off x="1503143" y="3590687"/>
            <a:ext cx="6328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Liver</a:t>
            </a:r>
            <a:endParaRPr kumimoji="1" lang="ja-JP" altLang="en-US" dirty="0"/>
          </a:p>
        </p:txBody>
      </p:sp>
      <p:sp useBgFill="1">
        <p:nvSpPr>
          <p:cNvPr id="18" name="TextBox 17"/>
          <p:cNvSpPr txBox="1"/>
          <p:nvPr/>
        </p:nvSpPr>
        <p:spPr>
          <a:xfrm>
            <a:off x="4148929" y="3631606"/>
            <a:ext cx="7264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Colon</a:t>
            </a:r>
            <a:endParaRPr kumimoji="1" lang="ja-JP" altLang="en-US" dirty="0"/>
          </a:p>
        </p:txBody>
      </p:sp>
      <p:sp useBgFill="1">
        <p:nvSpPr>
          <p:cNvPr id="19" name="TextBox 18"/>
          <p:cNvSpPr txBox="1"/>
          <p:nvPr/>
        </p:nvSpPr>
        <p:spPr>
          <a:xfrm>
            <a:off x="6911565" y="3663832"/>
            <a:ext cx="90197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Rectum</a:t>
            </a:r>
            <a:endParaRPr kumimoji="1" lang="ja-JP" altLang="en-US" dirty="0"/>
          </a:p>
        </p:txBody>
      </p:sp>
      <p:sp useBgFill="1">
        <p:nvSpPr>
          <p:cNvPr id="20" name="TextBox 19"/>
          <p:cNvSpPr txBox="1"/>
          <p:nvPr/>
        </p:nvSpPr>
        <p:spPr>
          <a:xfrm>
            <a:off x="9757925" y="362012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Skin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819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Fuentes-</a:t>
            </a:r>
            <a:r>
              <a:rPr kumimoji="1" lang="en-US" altLang="ja-JP" dirty="0" err="1" smtClean="0"/>
              <a:t>Mattei</a:t>
            </a:r>
            <a:r>
              <a:rPr kumimoji="1" lang="en-US" altLang="ja-JP" dirty="0" smtClean="0"/>
              <a:t> </a:t>
            </a:r>
            <a:r>
              <a:rPr kumimoji="1" lang="en-US" altLang="ja-JP" i="1" dirty="0" smtClean="0"/>
              <a:t>et al. </a:t>
            </a:r>
            <a:r>
              <a:rPr kumimoji="1" lang="en-US" altLang="ja-JP" dirty="0" smtClean="0"/>
              <a:t>(2014)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59400" cy="393065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137 ER+ breast cancer samples with 111 unique genes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Data normalized with RMA</a:t>
            </a: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Metagene</a:t>
            </a:r>
            <a:r>
              <a:rPr lang="en-US" altLang="ja-JP" dirty="0" smtClean="0"/>
              <a:t> formed from SVD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No BMI information was </a:t>
            </a:r>
            <a:r>
              <a:rPr lang="en-US" altLang="ja-JP" dirty="0" err="1" smtClean="0"/>
              <a:t>avaialable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8"/>
          <a:stretch/>
        </p:blipFill>
        <p:spPr>
          <a:xfrm>
            <a:off x="6473351" y="1825625"/>
            <a:ext cx="5046784" cy="34619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00416" y="5438815"/>
            <a:ext cx="271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Fuentes-</a:t>
            </a:r>
            <a:r>
              <a:rPr kumimoji="1" lang="en-US" altLang="ja-JP" dirty="0" err="1" smtClean="0"/>
              <a:t>Mattei</a:t>
            </a:r>
            <a:r>
              <a:rPr kumimoji="1" lang="en-US" altLang="ja-JP" dirty="0" smtClean="0"/>
              <a:t> </a:t>
            </a:r>
            <a:r>
              <a:rPr kumimoji="1" lang="en-US" altLang="ja-JP" i="1" dirty="0" smtClean="0"/>
              <a:t>et al.</a:t>
            </a:r>
            <a:r>
              <a:rPr lang="en-US" altLang="ja-JP" dirty="0" smtClean="0"/>
              <a:t>, 2014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736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Can Fuentes-</a:t>
            </a:r>
            <a:r>
              <a:rPr lang="en-US" altLang="ja-JP" dirty="0" err="1" smtClean="0"/>
              <a:t>Mattei</a:t>
            </a:r>
            <a:r>
              <a:rPr lang="en-US" altLang="ja-JP" dirty="0" smtClean="0"/>
              <a:t> </a:t>
            </a:r>
            <a:r>
              <a:rPr lang="en-US" altLang="ja-JP" dirty="0" err="1"/>
              <a:t>M</a:t>
            </a:r>
            <a:r>
              <a:rPr lang="en-US" altLang="ja-JP" dirty="0" err="1" smtClean="0"/>
              <a:t>etagene</a:t>
            </a:r>
            <a:r>
              <a:rPr lang="en-US" altLang="ja-JP" dirty="0" smtClean="0"/>
              <a:t> Predict BMI Status in Creighton </a:t>
            </a:r>
            <a:r>
              <a:rPr lang="en-US" altLang="ja-JP" i="1" dirty="0" smtClean="0"/>
              <a:t>et al.</a:t>
            </a:r>
            <a:r>
              <a:rPr lang="en-US" altLang="ja-JP" dirty="0" smtClean="0"/>
              <a:t> Dataset?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 smtClean="0"/>
              <a:t>If both studies presented obesity-specific genetic signatures, then these signatures should be similar</a:t>
            </a:r>
          </a:p>
          <a:p>
            <a:pPr lvl="1">
              <a:buFontTx/>
              <a:buChar char="-"/>
            </a:pPr>
            <a:r>
              <a:rPr lang="en-US" altLang="ja-JP" dirty="0" smtClean="0"/>
              <a:t>Therefore able to separate the samples based on BMI, using the </a:t>
            </a:r>
            <a:r>
              <a:rPr lang="en-US" altLang="ja-JP" dirty="0" smtClean="0"/>
              <a:t>signature from one dataset </a:t>
            </a:r>
            <a:r>
              <a:rPr lang="en-US" altLang="ja-JP" dirty="0" smtClean="0"/>
              <a:t>on the other dataset</a:t>
            </a: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No BMI information is available for Fuentes-</a:t>
            </a:r>
            <a:r>
              <a:rPr lang="en-US" altLang="ja-JP" dirty="0" err="1" smtClean="0"/>
              <a:t>Mattei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et al.</a:t>
            </a:r>
            <a:r>
              <a:rPr lang="en-US" altLang="ja-JP" dirty="0" smtClean="0"/>
              <a:t>, so used Fuentes-</a:t>
            </a:r>
            <a:r>
              <a:rPr lang="en-US" altLang="ja-JP" dirty="0" err="1" smtClean="0"/>
              <a:t>Mattei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et al. </a:t>
            </a:r>
            <a:r>
              <a:rPr lang="en-US" altLang="ja-JP" dirty="0" smtClean="0"/>
              <a:t>dataset to transform the Creighton </a:t>
            </a:r>
            <a:r>
              <a:rPr lang="en-US" altLang="ja-JP" i="1" dirty="0" smtClean="0"/>
              <a:t>et al.</a:t>
            </a:r>
            <a:r>
              <a:rPr lang="en-US" altLang="ja-JP" dirty="0" smtClean="0"/>
              <a:t> dataset</a:t>
            </a:r>
          </a:p>
          <a:p>
            <a:pPr marL="457200" lvl="1" indent="0">
              <a:buNone/>
            </a:pPr>
            <a:r>
              <a:rPr kumimoji="1" lang="en-US" altLang="ja-JP" dirty="0" smtClean="0"/>
              <a:t>- Check whether the </a:t>
            </a:r>
            <a:r>
              <a:rPr kumimoji="1" lang="en-US" altLang="ja-JP" dirty="0" err="1" smtClean="0"/>
              <a:t>metagene</a:t>
            </a:r>
            <a:r>
              <a:rPr kumimoji="1" lang="en-US" altLang="ja-JP" dirty="0" smtClean="0"/>
              <a:t> generated correlates with BMI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433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Can Fuentes-</a:t>
            </a:r>
            <a:r>
              <a:rPr lang="en-US" altLang="ja-JP" dirty="0" err="1" smtClean="0"/>
              <a:t>Mattei</a:t>
            </a:r>
            <a:r>
              <a:rPr lang="en-US" altLang="ja-JP" dirty="0" smtClean="0"/>
              <a:t> </a:t>
            </a:r>
            <a:r>
              <a:rPr lang="en-US" altLang="ja-JP" dirty="0" err="1"/>
              <a:t>M</a:t>
            </a:r>
            <a:r>
              <a:rPr lang="en-US" altLang="ja-JP" dirty="0" err="1" smtClean="0"/>
              <a:t>etagene</a:t>
            </a:r>
            <a:r>
              <a:rPr lang="en-US" altLang="ja-JP" dirty="0" smtClean="0"/>
              <a:t> Predict BMI Status in Creighton </a:t>
            </a:r>
            <a:r>
              <a:rPr lang="en-US" altLang="ja-JP" i="1" dirty="0" smtClean="0"/>
              <a:t>et al.</a:t>
            </a:r>
            <a:r>
              <a:rPr lang="en-US" altLang="ja-JP" dirty="0" smtClean="0"/>
              <a:t> Dataset?</a:t>
            </a:r>
            <a:endParaRPr kumimoji="1" lang="ja-JP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5"/>
          <a:stretch/>
        </p:blipFill>
        <p:spPr>
          <a:xfrm>
            <a:off x="838199" y="1690688"/>
            <a:ext cx="5105074" cy="39306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54" y="1308711"/>
            <a:ext cx="4795715" cy="47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 – Bladder Cancer (BLCA)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69" y="1482969"/>
            <a:ext cx="3968262" cy="3968262"/>
          </a:xfrm>
          <a:prstGeom prst="rect">
            <a:avLst/>
          </a:prstGeom>
        </p:spPr>
      </p:pic>
      <p:sp useBgFill="1">
        <p:nvSpPr>
          <p:cNvPr id="3" name="TextBox 2"/>
          <p:cNvSpPr txBox="1"/>
          <p:nvPr/>
        </p:nvSpPr>
        <p:spPr>
          <a:xfrm>
            <a:off x="5994400" y="1603604"/>
            <a:ext cx="9124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Bladder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575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03195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Results – Other Cancer Types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713" y="1247868"/>
            <a:ext cx="2200275" cy="2200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101" y="3669442"/>
            <a:ext cx="2200275" cy="22002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3597698"/>
            <a:ext cx="2200275" cy="2200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1" y="3650452"/>
            <a:ext cx="2200275" cy="22002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631462"/>
            <a:ext cx="2200275" cy="22002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65" y="1225608"/>
            <a:ext cx="2200275" cy="2200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1" y="1225610"/>
            <a:ext cx="2200275" cy="22002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91" y="1225609"/>
            <a:ext cx="2200275" cy="2200275"/>
          </a:xfrm>
          <a:prstGeom prst="rect">
            <a:avLst/>
          </a:prstGeom>
        </p:spPr>
      </p:pic>
      <p:sp useBgFill="1">
        <p:nvSpPr>
          <p:cNvPr id="20" name="TextBox 19"/>
          <p:cNvSpPr txBox="1"/>
          <p:nvPr/>
        </p:nvSpPr>
        <p:spPr>
          <a:xfrm>
            <a:off x="1727118" y="1239939"/>
            <a:ext cx="9124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Bladder</a:t>
            </a:r>
            <a:endParaRPr kumimoji="1" lang="ja-JP" altLang="en-US" dirty="0"/>
          </a:p>
        </p:txBody>
      </p:sp>
      <p:sp useBgFill="1">
        <p:nvSpPr>
          <p:cNvPr id="21" name="TextBox 20"/>
          <p:cNvSpPr txBox="1"/>
          <p:nvPr/>
        </p:nvSpPr>
        <p:spPr>
          <a:xfrm>
            <a:off x="4267479" y="1278039"/>
            <a:ext cx="20780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Cervical (squamous)</a:t>
            </a:r>
            <a:endParaRPr kumimoji="1" lang="ja-JP" altLang="en-US" dirty="0"/>
          </a:p>
        </p:txBody>
      </p:sp>
      <p:sp useBgFill="1">
        <p:nvSpPr>
          <p:cNvPr id="22" name="TextBox 21"/>
          <p:cNvSpPr txBox="1"/>
          <p:nvPr/>
        </p:nvSpPr>
        <p:spPr>
          <a:xfrm>
            <a:off x="7098956" y="1278039"/>
            <a:ext cx="18226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Kidney (papillary)</a:t>
            </a:r>
            <a:endParaRPr kumimoji="1" lang="ja-JP" altLang="en-US" dirty="0"/>
          </a:p>
        </p:txBody>
      </p:sp>
      <p:sp useBgFill="1">
        <p:nvSpPr>
          <p:cNvPr id="23" name="TextBox 22"/>
          <p:cNvSpPr txBox="1"/>
          <p:nvPr/>
        </p:nvSpPr>
        <p:spPr>
          <a:xfrm>
            <a:off x="10045997" y="1278039"/>
            <a:ext cx="7264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Colon</a:t>
            </a:r>
            <a:endParaRPr kumimoji="1" lang="ja-JP" altLang="en-US" dirty="0"/>
          </a:p>
        </p:txBody>
      </p:sp>
      <p:sp useBgFill="1">
        <p:nvSpPr>
          <p:cNvPr id="24" name="TextBox 23"/>
          <p:cNvSpPr txBox="1"/>
          <p:nvPr/>
        </p:nvSpPr>
        <p:spPr>
          <a:xfrm>
            <a:off x="1485818" y="3637876"/>
            <a:ext cx="13344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Endometrial</a:t>
            </a:r>
            <a:endParaRPr kumimoji="1" lang="ja-JP" altLang="en-US" dirty="0"/>
          </a:p>
        </p:txBody>
      </p:sp>
      <p:sp useBgFill="1">
        <p:nvSpPr>
          <p:cNvPr id="25" name="TextBox 24"/>
          <p:cNvSpPr txBox="1"/>
          <p:nvPr/>
        </p:nvSpPr>
        <p:spPr>
          <a:xfrm>
            <a:off x="4737094" y="3669442"/>
            <a:ext cx="56938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Skin</a:t>
            </a:r>
            <a:endParaRPr kumimoji="1" lang="ja-JP" altLang="en-US" dirty="0"/>
          </a:p>
        </p:txBody>
      </p:sp>
      <p:sp useBgFill="1">
        <p:nvSpPr>
          <p:cNvPr id="26" name="TextBox 25"/>
          <p:cNvSpPr txBox="1"/>
          <p:nvPr/>
        </p:nvSpPr>
        <p:spPr>
          <a:xfrm>
            <a:off x="7362553" y="3599776"/>
            <a:ext cx="90197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Rectum</a:t>
            </a:r>
            <a:endParaRPr kumimoji="1" lang="ja-JP" altLang="en-US" dirty="0"/>
          </a:p>
        </p:txBody>
      </p:sp>
      <p:sp useBgFill="1">
        <p:nvSpPr>
          <p:cNvPr id="27" name="TextBox 26"/>
          <p:cNvSpPr txBox="1"/>
          <p:nvPr/>
        </p:nvSpPr>
        <p:spPr>
          <a:xfrm>
            <a:off x="10296328" y="3694388"/>
            <a:ext cx="6328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Liver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9387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Results – Bladder Cancer (BLCA)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77" y="1359877"/>
            <a:ext cx="4671646" cy="4671646"/>
          </a:xfrm>
          <a:prstGeom prst="rect">
            <a:avLst/>
          </a:prstGeom>
        </p:spPr>
      </p:pic>
      <p:sp useBgFill="1">
        <p:nvSpPr>
          <p:cNvPr id="5" name="TextBox 4"/>
          <p:cNvSpPr txBox="1"/>
          <p:nvPr/>
        </p:nvSpPr>
        <p:spPr>
          <a:xfrm>
            <a:off x="5718632" y="1472978"/>
            <a:ext cx="107112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Bladder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5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694"/>
            <a:ext cx="10515600" cy="1325563"/>
          </a:xfrm>
        </p:spPr>
        <p:txBody>
          <a:bodyPr/>
          <a:lstStyle/>
          <a:p>
            <a:r>
              <a:rPr lang="en-US" altLang="ja-JP" dirty="0" smtClean="0"/>
              <a:t>Results – Other Cancer Types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213338"/>
            <a:ext cx="2400300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91" y="1263532"/>
            <a:ext cx="2400300" cy="240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092" y="3613638"/>
            <a:ext cx="2400300" cy="240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68" y="1213338"/>
            <a:ext cx="2400300" cy="240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84" y="3613638"/>
            <a:ext cx="24003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84" y="1213338"/>
            <a:ext cx="2400300" cy="2400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13638"/>
            <a:ext cx="2400300" cy="2400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3581458"/>
            <a:ext cx="2400300" cy="2400300"/>
          </a:xfrm>
          <a:prstGeom prst="rect">
            <a:avLst/>
          </a:prstGeom>
        </p:spPr>
      </p:pic>
      <p:sp useBgFill="1">
        <p:nvSpPr>
          <p:cNvPr id="12" name="TextBox 11"/>
          <p:cNvSpPr txBox="1"/>
          <p:nvPr/>
        </p:nvSpPr>
        <p:spPr>
          <a:xfrm>
            <a:off x="1689018" y="1138339"/>
            <a:ext cx="9124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Bladder</a:t>
            </a:r>
            <a:endParaRPr kumimoji="1" lang="ja-JP" altLang="en-US" dirty="0"/>
          </a:p>
        </p:txBody>
      </p:sp>
      <p:sp useBgFill="1">
        <p:nvSpPr>
          <p:cNvPr id="13" name="TextBox 12"/>
          <p:cNvSpPr txBox="1"/>
          <p:nvPr/>
        </p:nvSpPr>
        <p:spPr>
          <a:xfrm>
            <a:off x="4445279" y="1112939"/>
            <a:ext cx="63286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Liver</a:t>
            </a:r>
            <a:endParaRPr kumimoji="1" lang="ja-JP" altLang="en-US" dirty="0"/>
          </a:p>
        </p:txBody>
      </p:sp>
      <p:sp useBgFill="1">
        <p:nvSpPr>
          <p:cNvPr id="14" name="TextBox 13"/>
          <p:cNvSpPr txBox="1"/>
          <p:nvPr/>
        </p:nvSpPr>
        <p:spPr>
          <a:xfrm>
            <a:off x="7094053" y="1118156"/>
            <a:ext cx="72648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Colon</a:t>
            </a:r>
            <a:endParaRPr kumimoji="1" lang="ja-JP" altLang="en-US" dirty="0"/>
          </a:p>
        </p:txBody>
      </p:sp>
      <p:sp useBgFill="1">
        <p:nvSpPr>
          <p:cNvPr id="15" name="TextBox 14"/>
          <p:cNvSpPr txBox="1"/>
          <p:nvPr/>
        </p:nvSpPr>
        <p:spPr>
          <a:xfrm>
            <a:off x="9516166" y="1100239"/>
            <a:ext cx="133440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Endometrial</a:t>
            </a:r>
            <a:endParaRPr kumimoji="1" lang="ja-JP" altLang="en-US" dirty="0"/>
          </a:p>
        </p:txBody>
      </p:sp>
      <p:sp useBgFill="1">
        <p:nvSpPr>
          <p:cNvPr id="16" name="TextBox 15"/>
          <p:cNvSpPr txBox="1"/>
          <p:nvPr/>
        </p:nvSpPr>
        <p:spPr>
          <a:xfrm>
            <a:off x="1676318" y="3498176"/>
            <a:ext cx="901978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Rectum</a:t>
            </a:r>
            <a:endParaRPr kumimoji="1" lang="ja-JP" altLang="en-US" dirty="0"/>
          </a:p>
        </p:txBody>
      </p:sp>
      <p:sp useBgFill="1">
        <p:nvSpPr>
          <p:cNvPr id="17" name="TextBox 16"/>
          <p:cNvSpPr txBox="1"/>
          <p:nvPr/>
        </p:nvSpPr>
        <p:spPr>
          <a:xfrm>
            <a:off x="3836869" y="3517306"/>
            <a:ext cx="182261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Kidney (papillary)</a:t>
            </a:r>
            <a:endParaRPr kumimoji="1" lang="ja-JP" altLang="en-US" dirty="0"/>
          </a:p>
        </p:txBody>
      </p:sp>
      <p:sp useBgFill="1">
        <p:nvSpPr>
          <p:cNvPr id="18" name="TextBox 17"/>
          <p:cNvSpPr txBox="1"/>
          <p:nvPr/>
        </p:nvSpPr>
        <p:spPr>
          <a:xfrm>
            <a:off x="6479765" y="3511432"/>
            <a:ext cx="207800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Cervical (squamous)</a:t>
            </a:r>
            <a:endParaRPr kumimoji="1" lang="ja-JP" altLang="en-US" dirty="0"/>
          </a:p>
        </p:txBody>
      </p:sp>
      <p:sp useBgFill="1">
        <p:nvSpPr>
          <p:cNvPr id="19" name="TextBox 18"/>
          <p:cNvSpPr txBox="1"/>
          <p:nvPr/>
        </p:nvSpPr>
        <p:spPr>
          <a:xfrm>
            <a:off x="9842507" y="3479166"/>
            <a:ext cx="62228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Skin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0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32296" y="5400257"/>
            <a:ext cx="1259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WHO, 2015</a:t>
            </a:r>
            <a:endParaRPr kumimoji="1"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9808" r="25898" b="12259"/>
          <a:stretch/>
        </p:blipFill>
        <p:spPr>
          <a:xfrm>
            <a:off x="6095996" y="2238804"/>
            <a:ext cx="5964484" cy="2621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6587" r="25763" b="24999"/>
          <a:stretch/>
        </p:blipFill>
        <p:spPr>
          <a:xfrm>
            <a:off x="175846" y="2238804"/>
            <a:ext cx="5920150" cy="26190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26807" y="139963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1999</a:t>
            </a:r>
            <a:endParaRPr kumimoji="1" lang="ja-JP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533286" y="1424148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2014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131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Summary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Showed that </a:t>
            </a:r>
            <a:r>
              <a:rPr lang="en-US" altLang="ja-JP" dirty="0" smtClean="0"/>
              <a:t>SVD was able to obtain the same (if not similar) result for Creighton </a:t>
            </a:r>
            <a:r>
              <a:rPr lang="en-US" altLang="ja-JP" i="1" dirty="0" smtClean="0"/>
              <a:t>et al. </a:t>
            </a:r>
            <a:r>
              <a:rPr lang="en-US" altLang="ja-JP" dirty="0" smtClean="0"/>
              <a:t> </a:t>
            </a:r>
            <a:r>
              <a:rPr lang="en-US" altLang="ja-JP" dirty="0"/>
              <a:t>d</a:t>
            </a:r>
            <a:r>
              <a:rPr lang="en-US" altLang="ja-JP" dirty="0" smtClean="0"/>
              <a:t>ata set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Both Creighton </a:t>
            </a:r>
            <a:r>
              <a:rPr kumimoji="1" lang="en-US" altLang="ja-JP" i="1" dirty="0" smtClean="0"/>
              <a:t>et al.</a:t>
            </a:r>
            <a:r>
              <a:rPr kumimoji="1" lang="en-US" altLang="ja-JP" dirty="0" smtClean="0"/>
              <a:t> and Fuentes-</a:t>
            </a:r>
            <a:r>
              <a:rPr kumimoji="1" lang="en-US" altLang="ja-JP" dirty="0" err="1" smtClean="0"/>
              <a:t>Mattei</a:t>
            </a:r>
            <a:r>
              <a:rPr kumimoji="1" lang="en-US" altLang="ja-JP" dirty="0" smtClean="0"/>
              <a:t> </a:t>
            </a:r>
            <a:r>
              <a:rPr kumimoji="1" lang="en-US" altLang="ja-JP" i="1" dirty="0" smtClean="0"/>
              <a:t>et al. </a:t>
            </a:r>
            <a:r>
              <a:rPr kumimoji="1" lang="en-US" altLang="ja-JP" dirty="0" err="1" smtClean="0"/>
              <a:t>metagene</a:t>
            </a:r>
            <a:r>
              <a:rPr lang="en-US" altLang="ja-JP" dirty="0" err="1" smtClean="0"/>
              <a:t>s</a:t>
            </a:r>
            <a:r>
              <a:rPr lang="en-US" altLang="ja-JP" dirty="0" smtClean="0"/>
              <a:t> were able to capture the overall gene expression of the samples from different cancer type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However, these </a:t>
            </a:r>
            <a:r>
              <a:rPr kumimoji="1" lang="en-US" altLang="ja-JP" dirty="0" err="1" smtClean="0"/>
              <a:t>metagenes</a:t>
            </a:r>
            <a:r>
              <a:rPr kumimoji="1" lang="en-US" altLang="ja-JP" dirty="0" smtClean="0"/>
              <a:t> were not able to separate the samples based on BMI status or BMI value, and therefore cannot be generalized to other cancer types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64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How can the </a:t>
            </a:r>
            <a:r>
              <a:rPr lang="en-US" altLang="ja-JP" dirty="0" err="1"/>
              <a:t>metagenes</a:t>
            </a:r>
            <a:r>
              <a:rPr lang="en-US" altLang="ja-JP" dirty="0"/>
              <a:t> capture overall gene expression, but not BMI?</a:t>
            </a:r>
            <a:endParaRPr kumimoji="1" lang="ja-JP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5"/>
          <a:stretch/>
        </p:blipFill>
        <p:spPr>
          <a:xfrm>
            <a:off x="838199" y="1690688"/>
            <a:ext cx="5105074" cy="393065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54" y="1308711"/>
            <a:ext cx="4795715" cy="47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3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Future Directions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ja-JP" dirty="0" smtClean="0"/>
              <a:t>Re-do the analyses using a different data processing program and check/compare the results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Explore </a:t>
            </a:r>
            <a:r>
              <a:rPr lang="en-US" altLang="ja-JP" dirty="0"/>
              <a:t>other clinical variables and see whether the </a:t>
            </a:r>
            <a:r>
              <a:rPr lang="en-US" altLang="ja-JP" dirty="0" err="1"/>
              <a:t>metagenes</a:t>
            </a:r>
            <a:r>
              <a:rPr lang="en-US" altLang="ja-JP" dirty="0"/>
              <a:t> correlated with non-BMI variables</a:t>
            </a:r>
          </a:p>
          <a:p>
            <a:pPr marL="457200" lvl="1" indent="0">
              <a:buNone/>
            </a:pPr>
            <a:r>
              <a:rPr lang="en-US" altLang="ja-JP" dirty="0"/>
              <a:t>- e.g. age, </a:t>
            </a:r>
            <a:r>
              <a:rPr lang="en-US" altLang="ja-JP" dirty="0" err="1"/>
              <a:t>tumour</a:t>
            </a:r>
            <a:r>
              <a:rPr lang="en-US" altLang="ja-JP" dirty="0"/>
              <a:t> grade, ethnicity</a:t>
            </a:r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Do </a:t>
            </a:r>
            <a:r>
              <a:rPr lang="en-US" altLang="ja-JP" dirty="0"/>
              <a:t>differential gene expression analysis on each cancer type for obese vs. normal/overweight samples</a:t>
            </a:r>
          </a:p>
          <a:p>
            <a:pPr lvl="1">
              <a:buFontTx/>
              <a:buChar char="-"/>
            </a:pPr>
            <a:r>
              <a:rPr lang="en-US" altLang="ja-JP" dirty="0" smtClean="0"/>
              <a:t>Identify common genes across multiple cancer </a:t>
            </a:r>
            <a:r>
              <a:rPr lang="en-US" altLang="ja-JP" dirty="0" smtClean="0"/>
              <a:t>types</a:t>
            </a:r>
            <a:endParaRPr lang="en-US" altLang="ja-JP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0912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Acknowledgement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8508" y="1825625"/>
            <a:ext cx="10105292" cy="393065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Supervisor: </a:t>
            </a:r>
            <a:r>
              <a:rPr kumimoji="1" lang="en-US" altLang="ja-JP" dirty="0" err="1" smtClean="0"/>
              <a:t>Mik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Members of the Black lab</a:t>
            </a:r>
          </a:p>
          <a:p>
            <a:pPr marL="0" indent="0">
              <a:buNone/>
            </a:pPr>
            <a:r>
              <a:rPr lang="en-US" altLang="ja-JP" dirty="0" smtClean="0"/>
              <a:t>Cancer Genetics Lab</a:t>
            </a:r>
          </a:p>
          <a:p>
            <a:pPr marL="0" indent="0">
              <a:buNone/>
            </a:pPr>
            <a:r>
              <a:rPr lang="en-US" altLang="ja-JP" dirty="0" smtClean="0"/>
              <a:t>SYSKA group</a:t>
            </a:r>
          </a:p>
          <a:p>
            <a:pPr marL="0" indent="0">
              <a:buNone/>
            </a:pPr>
            <a:r>
              <a:rPr lang="en-US" altLang="ja-JP" dirty="0" smtClean="0"/>
              <a:t>ICGC and TCGA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31" y="1653522"/>
            <a:ext cx="4358640" cy="1429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9" b="39841"/>
          <a:stretch/>
        </p:blipFill>
        <p:spPr>
          <a:xfrm>
            <a:off x="6785628" y="3489228"/>
            <a:ext cx="3810000" cy="17644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479276"/>
            <a:ext cx="10447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Images from: </a:t>
            </a:r>
            <a:r>
              <a:rPr lang="en-US" altLang="ja-JP" sz="1200" dirty="0">
                <a:hlinkClick r:id="rId4"/>
              </a:rPr>
              <a:t>https://</a:t>
            </a:r>
            <a:r>
              <a:rPr lang="en-US" altLang="ja-JP" sz="1200" dirty="0" smtClean="0">
                <a:hlinkClick r:id="rId4"/>
              </a:rPr>
              <a:t>icgc.org/files/ICGC_Logo_eng_large.jpg</a:t>
            </a:r>
            <a:r>
              <a:rPr lang="en-US" altLang="ja-JP" sz="1200" dirty="0" smtClean="0"/>
              <a:t> and </a:t>
            </a:r>
            <a:r>
              <a:rPr lang="en-NZ" altLang="ja-JP" sz="1200" dirty="0">
                <a:hlinkClick r:id="rId5"/>
              </a:rPr>
              <a:t>https://pbs.twimg.com/profile_images/467327840174616577/PXOnw28U.png</a:t>
            </a:r>
            <a:r>
              <a:rPr lang="en-NZ" altLang="ja-JP" sz="1200" dirty="0"/>
              <a:t> </a:t>
            </a:r>
            <a:r>
              <a:rPr lang="en-US" altLang="ja-JP" sz="1200" dirty="0" smtClean="0"/>
              <a:t> 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25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References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6769"/>
            <a:ext cx="10515600" cy="43495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1400" dirty="0" err="1" smtClean="0"/>
              <a:t>Alexandrov</a:t>
            </a:r>
            <a:r>
              <a:rPr kumimoji="1" lang="en-US" altLang="ja-JP" sz="1400" dirty="0" smtClean="0"/>
              <a:t>, L.B., Nik-Zainal, S., Wedge, D.C., </a:t>
            </a:r>
            <a:r>
              <a:rPr kumimoji="1" lang="en-US" altLang="ja-JP" sz="1400" dirty="0" err="1" smtClean="0"/>
              <a:t>Aparicio</a:t>
            </a:r>
            <a:r>
              <a:rPr kumimoji="1" lang="en-US" altLang="ja-JP" sz="1400" dirty="0" smtClean="0"/>
              <a:t>, S.A.J.R., </a:t>
            </a:r>
            <a:r>
              <a:rPr kumimoji="1" lang="en-US" altLang="ja-JP" sz="1400" dirty="0" err="1" smtClean="0"/>
              <a:t>Behjati</a:t>
            </a:r>
            <a:r>
              <a:rPr kumimoji="1" lang="en-US" altLang="ja-JP" sz="1400" dirty="0" smtClean="0"/>
              <a:t>, S., </a:t>
            </a:r>
            <a:r>
              <a:rPr kumimoji="1" lang="en-US" altLang="ja-JP" sz="1400" dirty="0" err="1" smtClean="0"/>
              <a:t>Biankin</a:t>
            </a:r>
            <a:r>
              <a:rPr kumimoji="1" lang="en-US" altLang="ja-JP" sz="1400" dirty="0" smtClean="0"/>
              <a:t>, A.V., </a:t>
            </a:r>
            <a:r>
              <a:rPr kumimoji="1" lang="en-US" altLang="ja-JP" sz="1400" dirty="0" err="1" smtClean="0"/>
              <a:t>Bignell</a:t>
            </a:r>
            <a:r>
              <a:rPr kumimoji="1" lang="en-US" altLang="ja-JP" sz="1400" dirty="0" smtClean="0"/>
              <a:t>, G.R. </a:t>
            </a:r>
            <a:r>
              <a:rPr kumimoji="1" lang="en-US" altLang="ja-JP" sz="1400" i="1" dirty="0" smtClean="0"/>
              <a:t>et al.</a:t>
            </a:r>
            <a:r>
              <a:rPr kumimoji="1" lang="en-US" altLang="ja-JP" sz="1400" dirty="0" smtClean="0"/>
              <a:t> (2013) Signatures of mutational processes in human cancer. </a:t>
            </a:r>
            <a:r>
              <a:rPr lang="en-US" altLang="ja-JP" sz="1400" i="1" dirty="0" smtClean="0"/>
              <a:t>Nature</a:t>
            </a:r>
            <a:r>
              <a:rPr lang="en-US" altLang="ja-JP" sz="1400" dirty="0" smtClean="0"/>
              <a:t> </a:t>
            </a:r>
            <a:r>
              <a:rPr lang="en-US" altLang="ja-JP" sz="1400" b="1" dirty="0" smtClean="0"/>
              <a:t>500</a:t>
            </a:r>
            <a:r>
              <a:rPr lang="en-US" altLang="ja-JP" sz="1400" dirty="0" smtClean="0"/>
              <a:t>, 415 – 421</a:t>
            </a:r>
          </a:p>
          <a:p>
            <a:pPr marL="0" indent="0">
              <a:buNone/>
            </a:pPr>
            <a:r>
              <a:rPr kumimoji="1" lang="en-US" altLang="ja-JP" sz="1400" dirty="0" smtClean="0"/>
              <a:t>Creighton, C.J., </a:t>
            </a:r>
            <a:r>
              <a:rPr kumimoji="1" lang="en-US" altLang="ja-JP" sz="1400" dirty="0" err="1" smtClean="0"/>
              <a:t>Sada</a:t>
            </a:r>
            <a:r>
              <a:rPr lang="en-US" altLang="ja-JP" sz="1400" dirty="0" smtClean="0"/>
              <a:t>, Y.H., Zhang, Y., </a:t>
            </a:r>
            <a:r>
              <a:rPr lang="en-US" altLang="ja-JP" sz="1400" dirty="0" err="1" smtClean="0"/>
              <a:t>Tsimelzon</a:t>
            </a:r>
            <a:r>
              <a:rPr lang="en-US" altLang="ja-JP" sz="1400" dirty="0" smtClean="0"/>
              <a:t>, A., Wong, H., Dave, B., Landis, M.D., Bear, H.D., Rodriguez, A. and Chang, J.C. (2012) A gene transcription signature of obesity in breast cancer. </a:t>
            </a:r>
            <a:r>
              <a:rPr lang="en-US" altLang="ja-JP" sz="1400" i="1" dirty="0" smtClean="0"/>
              <a:t>Breast Cancer Res. Treat.</a:t>
            </a:r>
            <a:r>
              <a:rPr lang="en-US" altLang="ja-JP" sz="1400" dirty="0" smtClean="0"/>
              <a:t> </a:t>
            </a:r>
            <a:r>
              <a:rPr lang="en-US" altLang="ja-JP" sz="1400" b="1" dirty="0" smtClean="0"/>
              <a:t>132,</a:t>
            </a:r>
            <a:r>
              <a:rPr lang="en-US" altLang="ja-JP" sz="1400" dirty="0" smtClean="0"/>
              <a:t> 993 – 1000</a:t>
            </a:r>
          </a:p>
          <a:p>
            <a:pPr marL="0" indent="0">
              <a:buNone/>
            </a:pPr>
            <a:r>
              <a:rPr kumimoji="1" lang="en-US" altLang="ja-JP" sz="1400" dirty="0" smtClean="0"/>
              <a:t>Fuentes-</a:t>
            </a:r>
            <a:r>
              <a:rPr kumimoji="1" lang="en-US" altLang="ja-JP" sz="1400" dirty="0" err="1" smtClean="0"/>
              <a:t>Mattei</a:t>
            </a:r>
            <a:r>
              <a:rPr kumimoji="1" lang="en-US" altLang="ja-JP" sz="1400" dirty="0" smtClean="0"/>
              <a:t>, E., Velazquez-Torres, G., Phan, L., Zhang, F., Chou, P.C., Shin, J.H., Choi, H.H. </a:t>
            </a:r>
            <a:r>
              <a:rPr kumimoji="1" lang="en-US" altLang="ja-JP" sz="1400" i="1" dirty="0" smtClean="0"/>
              <a:t>et al. </a:t>
            </a:r>
            <a:r>
              <a:rPr kumimoji="1" lang="en-US" altLang="ja-JP" sz="1400" dirty="0" smtClean="0"/>
              <a:t>(2014) Effects of Obesity on Transcriptomic Changes and Cancer Hallmarks in Estrogen Receptor-Positive Breast Cancer. </a:t>
            </a:r>
            <a:r>
              <a:rPr kumimoji="1" lang="en-US" altLang="ja-JP" sz="1400" i="1" dirty="0" smtClean="0"/>
              <a:t>J. Natl. Cancer Inst. </a:t>
            </a:r>
            <a:r>
              <a:rPr kumimoji="1" lang="en-US" altLang="ja-JP" sz="1400" b="1" dirty="0" smtClean="0"/>
              <a:t>106,</a:t>
            </a:r>
            <a:r>
              <a:rPr kumimoji="1" lang="en-US" altLang="ja-JP" sz="1400" dirty="0" smtClean="0"/>
              <a:t> dju158</a:t>
            </a:r>
          </a:p>
          <a:p>
            <a:pPr marL="0" indent="0">
              <a:buNone/>
            </a:pPr>
            <a:r>
              <a:rPr lang="en-US" altLang="ja-JP" sz="1400" dirty="0" err="1" smtClean="0"/>
              <a:t>Hanahan</a:t>
            </a:r>
            <a:r>
              <a:rPr lang="en-US" altLang="ja-JP" sz="1400" dirty="0" smtClean="0"/>
              <a:t>, D. and Weinberg, R.A. (2011) Hallmarks of cancer: The next generation. </a:t>
            </a:r>
            <a:r>
              <a:rPr lang="en-US" altLang="ja-JP" sz="1400" i="1" dirty="0" smtClean="0"/>
              <a:t>Cell </a:t>
            </a:r>
            <a:r>
              <a:rPr lang="en-US" altLang="ja-JP" sz="1400" b="1" dirty="0" smtClean="0"/>
              <a:t>144, </a:t>
            </a:r>
            <a:r>
              <a:rPr lang="en-US" altLang="ja-JP" sz="1400" dirty="0" smtClean="0"/>
              <a:t>646 – 674</a:t>
            </a:r>
          </a:p>
          <a:p>
            <a:pPr marL="0" indent="0">
              <a:buNone/>
            </a:pPr>
            <a:r>
              <a:rPr lang="en-US" altLang="ja-JP" sz="1400" dirty="0" smtClean="0"/>
              <a:t>International Cancer Genome Consortium (2012) International Cancer Genome Consortium. Available: </a:t>
            </a:r>
            <a:r>
              <a:rPr lang="en-US" altLang="ja-JP" sz="1400" dirty="0" smtClean="0">
                <a:hlinkClick r:id="rId2"/>
              </a:rPr>
              <a:t>https://icgc.org</a:t>
            </a:r>
            <a:r>
              <a:rPr lang="en-US" altLang="ja-JP" sz="1400" dirty="0" smtClean="0"/>
              <a:t> [16</a:t>
            </a:r>
            <a:r>
              <a:rPr lang="en-US" altLang="ja-JP" sz="1400" baseline="30000" dirty="0" smtClean="0"/>
              <a:t>th</a:t>
            </a:r>
            <a:r>
              <a:rPr lang="en-US" altLang="ja-JP" sz="1400" dirty="0" smtClean="0"/>
              <a:t> October 2015]</a:t>
            </a:r>
          </a:p>
          <a:p>
            <a:pPr marL="0" indent="0">
              <a:buNone/>
            </a:pPr>
            <a:r>
              <a:rPr lang="en-US" altLang="ja-JP" sz="1400" dirty="0" smtClean="0"/>
              <a:t>Lawrence, M.S., </a:t>
            </a:r>
            <a:r>
              <a:rPr lang="en-US" altLang="ja-JP" sz="1400" dirty="0" err="1" smtClean="0"/>
              <a:t>Stojanov</a:t>
            </a:r>
            <a:r>
              <a:rPr lang="en-US" altLang="ja-JP" sz="1400" dirty="0" smtClean="0"/>
              <a:t>, P., </a:t>
            </a:r>
            <a:r>
              <a:rPr lang="en-US" altLang="ja-JP" sz="1400" dirty="0" err="1" smtClean="0"/>
              <a:t>Mermel</a:t>
            </a:r>
            <a:r>
              <a:rPr lang="en-US" altLang="ja-JP" sz="1400" dirty="0" smtClean="0"/>
              <a:t>, C.H., Robinson, J.T., Garraway, L.A., Golub, T.R., Meyerson, M., Gabriel, S.B., Lander, E.S. and Getz, G. (2014) Discovery and saturation analysis of cancer genes across 21 </a:t>
            </a:r>
            <a:r>
              <a:rPr lang="en-US" altLang="ja-JP" sz="1400" dirty="0" err="1" smtClean="0"/>
              <a:t>tumour</a:t>
            </a:r>
            <a:r>
              <a:rPr lang="en-US" altLang="ja-JP" sz="1400" dirty="0" smtClean="0"/>
              <a:t> types. </a:t>
            </a:r>
            <a:r>
              <a:rPr lang="en-US" altLang="ja-JP" sz="1400" i="1" dirty="0" smtClean="0"/>
              <a:t>Nature </a:t>
            </a:r>
            <a:r>
              <a:rPr lang="en-US" altLang="ja-JP" sz="1400" b="1" dirty="0" smtClean="0"/>
              <a:t>505, </a:t>
            </a:r>
            <a:r>
              <a:rPr lang="en-US" altLang="ja-JP" sz="1400" dirty="0" smtClean="0"/>
              <a:t>495 – 501</a:t>
            </a:r>
          </a:p>
          <a:p>
            <a:pPr marL="0" indent="0">
              <a:buNone/>
            </a:pPr>
            <a:r>
              <a:rPr lang="en-US" altLang="ja-JP" sz="1400" dirty="0" smtClean="0"/>
              <a:t>National Cancer Institute and National Human Genome Research Institute (2015) The Cancer Genome Atlas. Available: </a:t>
            </a:r>
            <a:r>
              <a:rPr lang="en-US" altLang="ja-JP" sz="1400" dirty="0" smtClean="0">
                <a:hlinkClick r:id="rId3"/>
              </a:rPr>
              <a:t>http://cancergenome.nih.gov/</a:t>
            </a:r>
            <a:r>
              <a:rPr lang="en-US" altLang="ja-JP" sz="1400" dirty="0" smtClean="0"/>
              <a:t> [16</a:t>
            </a:r>
            <a:r>
              <a:rPr lang="en-US" altLang="ja-JP" sz="1400" baseline="30000" dirty="0" smtClean="0"/>
              <a:t>th</a:t>
            </a:r>
            <a:r>
              <a:rPr lang="en-US" altLang="ja-JP" sz="1400" dirty="0" smtClean="0"/>
              <a:t> October 2015]</a:t>
            </a:r>
          </a:p>
          <a:p>
            <a:pPr marL="0" indent="0">
              <a:buNone/>
            </a:pPr>
            <a:r>
              <a:rPr lang="en-US" altLang="ja-JP" sz="1400" dirty="0" smtClean="0"/>
              <a:t>National Center for Biotechnology Information (2015) Gene Expression Omnibus. Available: </a:t>
            </a:r>
            <a:r>
              <a:rPr lang="en-US" altLang="ja-JP" sz="1400" dirty="0" smtClean="0">
                <a:hlinkClick r:id="rId4"/>
              </a:rPr>
              <a:t>http://www.ncbi.nlm.nih.gov/geo/</a:t>
            </a:r>
            <a:r>
              <a:rPr lang="en-US" altLang="ja-JP" sz="1400" dirty="0" smtClean="0"/>
              <a:t> [16</a:t>
            </a:r>
            <a:r>
              <a:rPr lang="en-US" altLang="ja-JP" sz="1400" baseline="30000" dirty="0" smtClean="0"/>
              <a:t>th</a:t>
            </a:r>
            <a:r>
              <a:rPr lang="en-US" altLang="ja-JP" sz="1400" dirty="0" smtClean="0"/>
              <a:t> October 2015]</a:t>
            </a:r>
          </a:p>
          <a:p>
            <a:pPr marL="0" indent="0">
              <a:buNone/>
            </a:pPr>
            <a:r>
              <a:rPr lang="en-US" altLang="ja-JP" sz="1400" dirty="0" smtClean="0"/>
              <a:t>World Health Organization (2014) Global status report on </a:t>
            </a:r>
            <a:r>
              <a:rPr lang="en-US" altLang="ja-JP" sz="1400" dirty="0" err="1" smtClean="0"/>
              <a:t>noncommunicable</a:t>
            </a:r>
            <a:r>
              <a:rPr lang="en-US" altLang="ja-JP" sz="1400" dirty="0" smtClean="0"/>
              <a:t> diseases 2014. Available: </a:t>
            </a:r>
            <a:r>
              <a:rPr lang="en-US" altLang="ja-JP" sz="1400" dirty="0" smtClean="0">
                <a:hlinkClick r:id="rId5"/>
              </a:rPr>
              <a:t>http://www.who.int/nmh/publications/ncd-status-report-2014/en/</a:t>
            </a:r>
            <a:r>
              <a:rPr lang="en-US" altLang="ja-JP" sz="1400" dirty="0" smtClean="0"/>
              <a:t> [21</a:t>
            </a:r>
            <a:r>
              <a:rPr lang="en-US" altLang="ja-JP" sz="1400" baseline="30000" dirty="0" smtClean="0"/>
              <a:t>st</a:t>
            </a:r>
            <a:r>
              <a:rPr lang="en-US" altLang="ja-JP" sz="1400" dirty="0" smtClean="0"/>
              <a:t> October 2015]</a:t>
            </a:r>
          </a:p>
          <a:p>
            <a:pPr marL="0" indent="0">
              <a:buNone/>
            </a:pPr>
            <a:r>
              <a:rPr kumimoji="1" lang="en-US" altLang="ja-JP" sz="1400" dirty="0" smtClean="0"/>
              <a:t>World Health Organization (2015)  Global database on body mass index. Available: </a:t>
            </a:r>
            <a:r>
              <a:rPr kumimoji="1" lang="en-US" altLang="ja-JP" sz="1400" dirty="0" smtClean="0">
                <a:hlinkClick r:id="rId6"/>
              </a:rPr>
              <a:t>http://apps.who.int/bmi/index.jsp</a:t>
            </a:r>
            <a:r>
              <a:rPr kumimoji="1" lang="en-US" altLang="ja-JP" sz="1400" dirty="0" smtClean="0"/>
              <a:t> [21st October 2015]</a:t>
            </a:r>
            <a:endParaRPr kumimoji="1" lang="ja-JP" alt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97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Body Mass Index and Cancer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311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dirty="0" smtClean="0"/>
              <a:t>Cancers are caused by dysregulation in various pathways that allow them to survive and proliferate</a:t>
            </a:r>
          </a:p>
          <a:p>
            <a:pPr lvl="1"/>
            <a:r>
              <a:rPr lang="en-US" altLang="ja-JP" dirty="0" smtClean="0"/>
              <a:t>Hallmarks of Cancer (</a:t>
            </a:r>
            <a:r>
              <a:rPr lang="en-US" altLang="ja-JP" dirty="0" err="1" smtClean="0"/>
              <a:t>Hanahan</a:t>
            </a:r>
            <a:r>
              <a:rPr lang="en-US" altLang="ja-JP" dirty="0" smtClean="0"/>
              <a:t> and Weinberg, 2011)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Many reports on obesity being a major risk for cancer and poor prognosis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00" y="1690688"/>
            <a:ext cx="4704080" cy="3549667"/>
          </a:xfrm>
        </p:spPr>
      </p:pic>
      <p:sp>
        <p:nvSpPr>
          <p:cNvPr id="7" name="TextBox 6"/>
          <p:cNvSpPr txBox="1"/>
          <p:nvPr/>
        </p:nvSpPr>
        <p:spPr>
          <a:xfrm>
            <a:off x="7886302" y="5240355"/>
            <a:ext cx="29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Hanahan</a:t>
            </a:r>
            <a:r>
              <a:rPr kumimoji="1" lang="en-US" altLang="ja-JP" dirty="0" smtClean="0"/>
              <a:t> and Weinberg, 2011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83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Obesity-specific Genetic Signatures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Creighton </a:t>
            </a:r>
            <a:r>
              <a:rPr kumimoji="1" lang="en-US" altLang="ja-JP" i="1" dirty="0" smtClean="0"/>
              <a:t>et al. </a:t>
            </a:r>
            <a:r>
              <a:rPr lang="en-US" altLang="ja-JP" dirty="0" smtClean="0"/>
              <a:t>(2012)</a:t>
            </a:r>
          </a:p>
          <a:p>
            <a:pPr lvl="1">
              <a:buFontTx/>
              <a:buChar char="-"/>
            </a:pPr>
            <a:r>
              <a:rPr lang="en-US" altLang="ja-JP" dirty="0" smtClean="0"/>
              <a:t>Identified obesity-specific genetic signatures in breast cancer patients</a:t>
            </a:r>
          </a:p>
          <a:p>
            <a:pPr lvl="1">
              <a:buFontTx/>
              <a:buChar char="-"/>
            </a:pPr>
            <a:r>
              <a:rPr lang="en-US" altLang="ja-JP" dirty="0" smtClean="0"/>
              <a:t>Showed that some compounds were able to specifically regulate the expression of these genetic signatures (potential for targeted therapy)</a:t>
            </a:r>
          </a:p>
          <a:p>
            <a:pPr lvl="1">
              <a:buFontTx/>
              <a:buChar char="-"/>
            </a:pP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Fuentes-</a:t>
            </a:r>
            <a:r>
              <a:rPr lang="en-US" altLang="ja-JP" dirty="0" err="1" smtClean="0"/>
              <a:t>Mattei</a:t>
            </a:r>
            <a:r>
              <a:rPr lang="en-US" altLang="ja-JP" dirty="0" smtClean="0"/>
              <a:t> </a:t>
            </a:r>
            <a:r>
              <a:rPr lang="en-US" altLang="ja-JP" i="1" dirty="0" smtClean="0"/>
              <a:t>et al. </a:t>
            </a:r>
            <a:r>
              <a:rPr lang="en-US" altLang="ja-JP" dirty="0" smtClean="0"/>
              <a:t>(2014)</a:t>
            </a:r>
          </a:p>
          <a:p>
            <a:pPr lvl="1">
              <a:buFontTx/>
              <a:buChar char="-"/>
            </a:pPr>
            <a:r>
              <a:rPr kumimoji="1" lang="en-US" altLang="ja-JP" dirty="0" smtClean="0"/>
              <a:t>Identified obesity-specific genetic signatures in ER+ breast cancer patients</a:t>
            </a:r>
          </a:p>
          <a:p>
            <a:pPr lvl="1">
              <a:buFontTx/>
              <a:buChar char="-"/>
            </a:pPr>
            <a:r>
              <a:rPr lang="en-US" altLang="ja-JP" dirty="0" smtClean="0"/>
              <a:t>Direct evidence of how obesity/adiposity contributes to </a:t>
            </a:r>
            <a:r>
              <a:rPr lang="en-US" altLang="ja-JP" dirty="0" err="1" smtClean="0"/>
              <a:t>tumour</a:t>
            </a:r>
            <a:r>
              <a:rPr lang="en-US" altLang="ja-JP" dirty="0" smtClean="0"/>
              <a:t> growth by using mouse model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804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107"/>
            <a:ext cx="10515600" cy="1182321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Genetic Signatures Across Multiple Cancer Types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69877"/>
            <a:ext cx="11049000" cy="5863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en-US" altLang="ja-JP" dirty="0" smtClean="0"/>
              <a:t>Can we generalize the obesity-specific genetic signatures to other cancer types?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1" y="1165885"/>
            <a:ext cx="7690338" cy="40039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1169" y="4146490"/>
            <a:ext cx="2104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Alexandrov</a:t>
            </a:r>
            <a:r>
              <a:rPr kumimoji="1" lang="en-US" altLang="ja-JP" dirty="0" smtClean="0"/>
              <a:t> </a:t>
            </a:r>
            <a:r>
              <a:rPr kumimoji="1" lang="en-US" altLang="ja-JP" i="1" dirty="0" smtClean="0"/>
              <a:t>et al.,</a:t>
            </a:r>
            <a:r>
              <a:rPr kumimoji="1" lang="en-US" altLang="ja-JP" dirty="0" smtClean="0"/>
              <a:t> (2013)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82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Aims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Investigate the association between patient BMI and </a:t>
            </a:r>
            <a:r>
              <a:rPr kumimoji="1" lang="en-US" altLang="ja-JP" dirty="0" err="1" smtClean="0"/>
              <a:t>tumour</a:t>
            </a:r>
            <a:r>
              <a:rPr kumimoji="1" lang="en-US" altLang="ja-JP" dirty="0" smtClean="0"/>
              <a:t> molecular characteristics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Determine whether pathway commonalities exist across </a:t>
            </a:r>
            <a:r>
              <a:rPr lang="en-US" altLang="ja-JP" dirty="0" err="1" smtClean="0"/>
              <a:t>tumours</a:t>
            </a:r>
            <a:r>
              <a:rPr lang="en-US" altLang="ja-JP" dirty="0" smtClean="0"/>
              <a:t> that arise from other tissues</a:t>
            </a:r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528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Methods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 smtClean="0"/>
              <a:t>Download sequence (RNA-</a:t>
            </a:r>
            <a:r>
              <a:rPr kumimoji="1" lang="en-US" altLang="ja-JP" dirty="0" err="1" smtClean="0"/>
              <a:t>seq</a:t>
            </a:r>
            <a:r>
              <a:rPr kumimoji="1" lang="en-US" altLang="ja-JP" dirty="0" smtClean="0"/>
              <a:t>) data and clinical data from publicly available databases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The Cance</a:t>
            </a:r>
            <a:r>
              <a:rPr lang="en-US" altLang="ja-JP" dirty="0" smtClean="0"/>
              <a:t>r Genome Atlas (TCGA) </a:t>
            </a:r>
          </a:p>
          <a:p>
            <a:pPr lvl="1"/>
            <a:r>
              <a:rPr kumimoji="1" lang="en-US" altLang="ja-JP" dirty="0" smtClean="0"/>
              <a:t>International Cancer Genome Consortium (ICGC)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" y="3698434"/>
            <a:ext cx="4358640" cy="1429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9" b="39841"/>
          <a:stretch/>
        </p:blipFill>
        <p:spPr>
          <a:xfrm>
            <a:off x="6906260" y="3698434"/>
            <a:ext cx="3810000" cy="17644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780" y="5597777"/>
            <a:ext cx="10447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Images from: </a:t>
            </a:r>
            <a:r>
              <a:rPr lang="en-US" altLang="ja-JP" sz="1200" dirty="0">
                <a:hlinkClick r:id="rId4"/>
              </a:rPr>
              <a:t>https://</a:t>
            </a:r>
            <a:r>
              <a:rPr lang="en-US" altLang="ja-JP" sz="1200" dirty="0" smtClean="0">
                <a:hlinkClick r:id="rId4"/>
              </a:rPr>
              <a:t>icgc.org/files/ICGC_Logo_eng_large.jpg</a:t>
            </a:r>
            <a:r>
              <a:rPr lang="en-US" altLang="ja-JP" sz="1200" dirty="0" smtClean="0"/>
              <a:t> and </a:t>
            </a:r>
            <a:r>
              <a:rPr lang="en-NZ" altLang="ja-JP" sz="1200" dirty="0">
                <a:hlinkClick r:id="rId5"/>
              </a:rPr>
              <a:t>https://pbs.twimg.com/profile_images/467327840174616577/PXOnw28U.png</a:t>
            </a:r>
            <a:r>
              <a:rPr lang="en-NZ" altLang="ja-JP" sz="1200" dirty="0"/>
              <a:t> </a:t>
            </a:r>
            <a:r>
              <a:rPr lang="en-US" altLang="ja-JP" sz="1200" dirty="0" smtClean="0"/>
              <a:t> 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353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Clinical Data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ja-JP" dirty="0" smtClean="0"/>
                  <a:t>Download all the clinical data available from TCGA databases</a:t>
                </a:r>
              </a:p>
              <a:p>
                <a:pPr lvl="1"/>
                <a:r>
                  <a:rPr lang="en-US" altLang="ja-JP" dirty="0" smtClean="0"/>
                  <a:t>Clinical data available for 33 cancer types</a:t>
                </a:r>
              </a:p>
              <a:p>
                <a:pPr lvl="1"/>
                <a:endParaRPr lang="en-US" altLang="ja-JP" dirty="0" smtClean="0"/>
              </a:p>
              <a:p>
                <a:pPr marL="0" indent="0">
                  <a:buNone/>
                </a:pPr>
                <a:r>
                  <a:rPr lang="en-US" altLang="ja-JP" dirty="0" smtClean="0"/>
                  <a:t>Only interested in cancer types that have both height and weight data</a:t>
                </a:r>
              </a:p>
              <a:p>
                <a:pPr marL="0" indent="0">
                  <a:buNone/>
                </a:pPr>
                <a:endParaRPr lang="en-US" altLang="ja-JP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𝐵𝑀𝐼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𝐻𝑒𝑖𝑔h𝑡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4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Riku Takei, BMI and Cancer, Committee Meeting 2015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08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2019</Words>
  <Application>Microsoft Office PowerPoint</Application>
  <PresentationFormat>Widescreen</PresentationFormat>
  <Paragraphs>288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ＭＳ Ｐゴシック</vt:lpstr>
      <vt:lpstr>Arial</vt:lpstr>
      <vt:lpstr>Calibri</vt:lpstr>
      <vt:lpstr>Calibri Light</vt:lpstr>
      <vt:lpstr>Cambria Math</vt:lpstr>
      <vt:lpstr>Office Theme</vt:lpstr>
      <vt:lpstr>Body Mass Index and Pathway Dysregulation in Cancer</vt:lpstr>
      <vt:lpstr>Introduction</vt:lpstr>
      <vt:lpstr>Introduction</vt:lpstr>
      <vt:lpstr>Body Mass Index and Cancer</vt:lpstr>
      <vt:lpstr>Obesity-specific Genetic Signatures</vt:lpstr>
      <vt:lpstr>Genetic Signatures Across Multiple Cancer Types</vt:lpstr>
      <vt:lpstr>Aims</vt:lpstr>
      <vt:lpstr>Methods</vt:lpstr>
      <vt:lpstr>Clinical Data</vt:lpstr>
      <vt:lpstr>Clinical Data with Patient BMI</vt:lpstr>
      <vt:lpstr>RNA-seq DATA</vt:lpstr>
      <vt:lpstr>Data Processing</vt:lpstr>
      <vt:lpstr>Data Standardisation</vt:lpstr>
      <vt:lpstr>Singular Value Decomposition (SVD)</vt:lpstr>
      <vt:lpstr>Example/Re-production – Creighton et al. (2012)</vt:lpstr>
      <vt:lpstr>Creighton et al. Metagene Correlates with Body Mass Index</vt:lpstr>
      <vt:lpstr>Creighton et al. Metagene Correlates with Body Mass Index</vt:lpstr>
      <vt:lpstr>Transformation Matrix</vt:lpstr>
      <vt:lpstr>Results – Bladder Cancer (BLCA)</vt:lpstr>
      <vt:lpstr>Results – Other Cancer Types</vt:lpstr>
      <vt:lpstr>Results – Bladder Cancer (BLCA)</vt:lpstr>
      <vt:lpstr>Results – Other Cancer Types</vt:lpstr>
      <vt:lpstr>Fuentes-Mattei et al. (2014)</vt:lpstr>
      <vt:lpstr>Can Fuentes-Mattei Metagene Predict BMI Status in Creighton et al. Dataset?</vt:lpstr>
      <vt:lpstr>Can Fuentes-Mattei Metagene Predict BMI Status in Creighton et al. Dataset?</vt:lpstr>
      <vt:lpstr>Results – Bladder Cancer (BLCA)</vt:lpstr>
      <vt:lpstr>Results – Other Cancer Types</vt:lpstr>
      <vt:lpstr>Results – Bladder Cancer (BLCA)</vt:lpstr>
      <vt:lpstr>Results – Other Cancer Types</vt:lpstr>
      <vt:lpstr>Summary</vt:lpstr>
      <vt:lpstr>How can the metagenes capture overall gene expression, but not BMI?</vt:lpstr>
      <vt:lpstr>Future Directions</vt:lpstr>
      <vt:lpstr>Acknowledgement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Mass Index and Cancer</dc:title>
  <dc:creator>Riku Takei</dc:creator>
  <cp:lastModifiedBy>Riku Takei</cp:lastModifiedBy>
  <cp:revision>100</cp:revision>
  <dcterms:created xsi:type="dcterms:W3CDTF">2015-08-16T22:39:41Z</dcterms:created>
  <dcterms:modified xsi:type="dcterms:W3CDTF">2015-10-21T03:54:43Z</dcterms:modified>
</cp:coreProperties>
</file>